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73"/>
  </p:notesMasterIdLst>
  <p:sldIdLst>
    <p:sldId id="256" r:id="rId2"/>
    <p:sldId id="257" r:id="rId3"/>
    <p:sldId id="468" r:id="rId4"/>
    <p:sldId id="304" r:id="rId5"/>
    <p:sldId id="259" r:id="rId6"/>
    <p:sldId id="359" r:id="rId7"/>
    <p:sldId id="305" r:id="rId8"/>
    <p:sldId id="469" r:id="rId9"/>
    <p:sldId id="357" r:id="rId10"/>
    <p:sldId id="307" r:id="rId11"/>
    <p:sldId id="433" r:id="rId12"/>
    <p:sldId id="435" r:id="rId13"/>
    <p:sldId id="436" r:id="rId14"/>
    <p:sldId id="440" r:id="rId15"/>
    <p:sldId id="442" r:id="rId16"/>
    <p:sldId id="441" r:id="rId17"/>
    <p:sldId id="445" r:id="rId18"/>
    <p:sldId id="454" r:id="rId19"/>
    <p:sldId id="446" r:id="rId20"/>
    <p:sldId id="447" r:id="rId21"/>
    <p:sldId id="448" r:id="rId22"/>
    <p:sldId id="451" r:id="rId23"/>
    <p:sldId id="452" r:id="rId24"/>
    <p:sldId id="387" r:id="rId25"/>
    <p:sldId id="453" r:id="rId26"/>
    <p:sldId id="500" r:id="rId27"/>
    <p:sldId id="503" r:id="rId28"/>
    <p:sldId id="504" r:id="rId29"/>
    <p:sldId id="530" r:id="rId30"/>
    <p:sldId id="531" r:id="rId31"/>
    <p:sldId id="532" r:id="rId32"/>
    <p:sldId id="533" r:id="rId33"/>
    <p:sldId id="534" r:id="rId34"/>
    <p:sldId id="535" r:id="rId35"/>
    <p:sldId id="547" r:id="rId36"/>
    <p:sldId id="536" r:id="rId37"/>
    <p:sldId id="538" r:id="rId38"/>
    <p:sldId id="539" r:id="rId39"/>
    <p:sldId id="540" r:id="rId40"/>
    <p:sldId id="541" r:id="rId41"/>
    <p:sldId id="549" r:id="rId42"/>
    <p:sldId id="550" r:id="rId43"/>
    <p:sldId id="551" r:id="rId44"/>
    <p:sldId id="552" r:id="rId45"/>
    <p:sldId id="553" r:id="rId46"/>
    <p:sldId id="554" r:id="rId47"/>
    <p:sldId id="555" r:id="rId48"/>
    <p:sldId id="570" r:id="rId49"/>
    <p:sldId id="556" r:id="rId50"/>
    <p:sldId id="557" r:id="rId51"/>
    <p:sldId id="571" r:id="rId52"/>
    <p:sldId id="558" r:id="rId53"/>
    <p:sldId id="559" r:id="rId54"/>
    <p:sldId id="572" r:id="rId55"/>
    <p:sldId id="560" r:id="rId56"/>
    <p:sldId id="562" r:id="rId57"/>
    <p:sldId id="574" r:id="rId58"/>
    <p:sldId id="575" r:id="rId59"/>
    <p:sldId id="576" r:id="rId60"/>
    <p:sldId id="573" r:id="rId61"/>
    <p:sldId id="577" r:id="rId62"/>
    <p:sldId id="578" r:id="rId63"/>
    <p:sldId id="579" r:id="rId64"/>
    <p:sldId id="580" r:id="rId65"/>
    <p:sldId id="581" r:id="rId66"/>
    <p:sldId id="563" r:id="rId67"/>
    <p:sldId id="564" r:id="rId68"/>
    <p:sldId id="565" r:id="rId69"/>
    <p:sldId id="566" r:id="rId70"/>
    <p:sldId id="567" r:id="rId71"/>
    <p:sldId id="271" r:id="rId7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73">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aximized">
    <p:restoredLeft sz="0" autoAdjust="0"/>
    <p:restoredTop sz="93741" autoAdjust="0"/>
  </p:normalViewPr>
  <p:slideViewPr>
    <p:cSldViewPr snapToGrid="0">
      <p:cViewPr>
        <p:scale>
          <a:sx n="66" d="100"/>
          <a:sy n="66" d="100"/>
        </p:scale>
        <p:origin x="1620" y="40"/>
      </p:cViewPr>
      <p:guideLst>
        <p:guide orient="horz" pos="2173"/>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160"/>
        <p:guide pos="288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26216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4258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31968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86713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36680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81670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26501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7569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08372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07253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30734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1518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91141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1904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43862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2730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76796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60659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1688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207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75933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301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17445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34336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32308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69785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77341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45613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25532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38045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3" name="Google Shape;13;p1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4" name="Google Shape;14;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0" lvl="1" indent="0" algn="r">
              <a:spcBef>
                <a:spcPts val="0"/>
              </a:spcBef>
              <a:spcAft>
                <a:spcPts val="0"/>
              </a:spcAft>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0" lvl="2" indent="0" algn="r">
              <a:spcBef>
                <a:spcPts val="0"/>
              </a:spcBef>
              <a:spcAft>
                <a:spcPts val="0"/>
              </a:spcAft>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0" lvl="3" indent="0" algn="r">
              <a:spcBef>
                <a:spcPts val="0"/>
              </a:spcBef>
              <a:spcAft>
                <a:spcPts val="0"/>
              </a:spcAft>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0" lvl="4" indent="0" algn="r">
              <a:spcBef>
                <a:spcPts val="0"/>
              </a:spcBef>
              <a:spcAft>
                <a:spcPts val="0"/>
              </a:spcAft>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0" lvl="5" indent="0" algn="r">
              <a:spcBef>
                <a:spcPts val="0"/>
              </a:spcBef>
              <a:spcAft>
                <a:spcPts val="0"/>
              </a:spcAft>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0" lvl="6" indent="0" algn="r">
              <a:spcBef>
                <a:spcPts val="0"/>
              </a:spcBef>
              <a:spcAft>
                <a:spcPts val="0"/>
              </a:spcAft>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0" lvl="7" indent="0" algn="r">
              <a:spcBef>
                <a:spcPts val="0"/>
              </a:spcBef>
              <a:spcAft>
                <a:spcPts val="0"/>
              </a:spcAft>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0" lvl="8" indent="0" algn="r">
              <a:spcBef>
                <a:spcPts val="0"/>
              </a:spcBef>
              <a:spcAft>
                <a:spcPts val="0"/>
              </a:spcAft>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0" name="Google Shape;70;p27"/>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1pPr>
            <a:lvl2pPr marL="0" lvl="1"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2pPr>
            <a:lvl3pPr marL="0" lvl="2"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3pPr>
            <a:lvl4pPr marL="0" lvl="3"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4pPr>
            <a:lvl5pPr marL="0" lvl="4"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5pPr>
            <a:lvl6pPr marL="0" lvl="5"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6pPr>
            <a:lvl7pPr marL="0" lvl="6"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7pPr>
            <a:lvl8pPr marL="0" lvl="7"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8pPr>
            <a:lvl9pPr marL="0" lvl="8"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8"/>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6" name="Google Shape;76;p28"/>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1pPr>
            <a:lvl2pPr marL="0" lvl="1"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2pPr>
            <a:lvl3pPr marL="0" lvl="2"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3pPr>
            <a:lvl4pPr marL="0" lvl="3"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4pPr>
            <a:lvl5pPr marL="0" lvl="4"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5pPr>
            <a:lvl6pPr marL="0" lvl="5"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6pPr>
            <a:lvl7pPr marL="0" lvl="6"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7pPr>
            <a:lvl8pPr marL="0" lvl="7"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8pPr>
            <a:lvl9pPr marL="0" lvl="8"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 name="Google Shape;19;p1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0" lvl="1" indent="0" algn="r">
              <a:spcBef>
                <a:spcPts val="0"/>
              </a:spcBef>
              <a:spcAft>
                <a:spcPts val="0"/>
              </a:spcAft>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0" lvl="2" indent="0" algn="r">
              <a:spcBef>
                <a:spcPts val="0"/>
              </a:spcBef>
              <a:spcAft>
                <a:spcPts val="0"/>
              </a:spcAft>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0" lvl="3" indent="0" algn="r">
              <a:spcBef>
                <a:spcPts val="0"/>
              </a:spcBef>
              <a:spcAft>
                <a:spcPts val="0"/>
              </a:spcAft>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0" lvl="4" indent="0" algn="r">
              <a:spcBef>
                <a:spcPts val="0"/>
              </a:spcBef>
              <a:spcAft>
                <a:spcPts val="0"/>
              </a:spcAft>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0" lvl="5" indent="0" algn="r">
              <a:spcBef>
                <a:spcPts val="0"/>
              </a:spcBef>
              <a:spcAft>
                <a:spcPts val="0"/>
              </a:spcAft>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0" lvl="6" indent="0" algn="r">
              <a:spcBef>
                <a:spcPts val="0"/>
              </a:spcBef>
              <a:spcAft>
                <a:spcPts val="0"/>
              </a:spcAft>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0" lvl="7" indent="0" algn="r">
              <a:spcBef>
                <a:spcPts val="0"/>
              </a:spcBef>
              <a:spcAft>
                <a:spcPts val="0"/>
              </a:spcAft>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0" lvl="8" indent="0" algn="r">
              <a:spcBef>
                <a:spcPts val="0"/>
              </a:spcBef>
              <a:spcAft>
                <a:spcPts val="0"/>
              </a:spcAft>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2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5" name="Google Shape;25;p2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6" name="Google Shape;26;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1pPr>
            <a:lvl2pPr marL="0" lvl="1"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2pPr>
            <a:lvl3pPr marL="0" lvl="2"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3pPr>
            <a:lvl4pPr marL="0" lvl="3"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4pPr>
            <a:lvl5pPr marL="0" lvl="4"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5pPr>
            <a:lvl6pPr marL="0" lvl="5"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6pPr>
            <a:lvl7pPr marL="0" lvl="6"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7pPr>
            <a:lvl8pPr marL="0" lvl="7"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8pPr>
            <a:lvl9pPr marL="0" lvl="8"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1" name="Google Shape;31;p2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2" name="Google Shape;32;p2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3" name="Google Shape;33;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1pPr>
            <a:lvl2pPr marL="0" lvl="1"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2pPr>
            <a:lvl3pPr marL="0" lvl="2"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3pPr>
            <a:lvl4pPr marL="0" lvl="3"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4pPr>
            <a:lvl5pPr marL="0" lvl="4"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5pPr>
            <a:lvl6pPr marL="0" lvl="5"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6pPr>
            <a:lvl7pPr marL="0" lvl="6"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7pPr>
            <a:lvl8pPr marL="0" lvl="7"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8pPr>
            <a:lvl9pPr marL="0" lvl="8"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8" name="Google Shape;38;p2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 name="Google Shape;39;p2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0" name="Google Shape;40;p2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1" name="Google Shape;41;p2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2" name="Google Shape;42;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1pPr>
            <a:lvl2pPr marL="0" lvl="1"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2pPr>
            <a:lvl3pPr marL="0" lvl="2"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3pPr>
            <a:lvl4pPr marL="0" lvl="3"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4pPr>
            <a:lvl5pPr marL="0" lvl="4"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5pPr>
            <a:lvl6pPr marL="0" lvl="5"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6pPr>
            <a:lvl7pPr marL="0" lvl="6"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7pPr>
            <a:lvl8pPr marL="0" lvl="7"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8pPr>
            <a:lvl9pPr marL="0" lvl="8"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7" name="Google Shape;47;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1pPr>
            <a:lvl2pPr marL="0" lvl="1"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2pPr>
            <a:lvl3pPr marL="0" lvl="2"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3pPr>
            <a:lvl4pPr marL="0" lvl="3"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4pPr>
            <a:lvl5pPr marL="0" lvl="4"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5pPr>
            <a:lvl6pPr marL="0" lvl="5"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6pPr>
            <a:lvl7pPr marL="0" lvl="6"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7pPr>
            <a:lvl8pPr marL="0" lvl="7"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8pPr>
            <a:lvl9pPr marL="0" lvl="8"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1pPr>
            <a:lvl2pPr marL="0" lvl="1"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2pPr>
            <a:lvl3pPr marL="0" lvl="2"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3pPr>
            <a:lvl4pPr marL="0" lvl="3"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4pPr>
            <a:lvl5pPr marL="0" lvl="4"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5pPr>
            <a:lvl6pPr marL="0" lvl="5"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6pPr>
            <a:lvl7pPr marL="0" lvl="6"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7pPr>
            <a:lvl8pPr marL="0" lvl="7"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8pPr>
            <a:lvl9pPr marL="0" lvl="8"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6" name="Google Shape;56;p2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1pPr>
            <a:lvl2pPr marL="0" lvl="1"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2pPr>
            <a:lvl3pPr marL="0" lvl="2"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3pPr>
            <a:lvl4pPr marL="0" lvl="3"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4pPr>
            <a:lvl5pPr marL="0" lvl="4"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5pPr>
            <a:lvl6pPr marL="0" lvl="5"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6pPr>
            <a:lvl7pPr marL="0" lvl="6"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7pPr>
            <a:lvl8pPr marL="0" lvl="7"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8pPr>
            <a:lvl9pPr marL="0" lvl="8"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3" name="Google Shape;63;p26"/>
          <p:cNvSpPr>
            <a:spLocks noGrp="1"/>
          </p:cNvSpPr>
          <p:nvPr>
            <p:ph type="pic" idx="2"/>
          </p:nvPr>
        </p:nvSpPr>
        <p:spPr>
          <a:xfrm>
            <a:off x="1792288" y="612775"/>
            <a:ext cx="5486400" cy="4114800"/>
          </a:xfrm>
          <a:prstGeom prst="rect">
            <a:avLst/>
          </a:prstGeom>
          <a:noFill/>
          <a:ln>
            <a:noFill/>
          </a:ln>
        </p:spPr>
      </p:sp>
      <p:sp>
        <p:nvSpPr>
          <p:cNvPr id="64" name="Google Shape;64;p2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1pPr>
            <a:lvl2pPr marL="0" lvl="1"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2pPr>
            <a:lvl3pPr marL="0" lvl="2"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3pPr>
            <a:lvl4pPr marL="0" lvl="3"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4pPr>
            <a:lvl5pPr marL="0" lvl="4"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5pPr>
            <a:lvl6pPr marL="0" lvl="5"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6pPr>
            <a:lvl7pPr marL="0" lvl="6"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7pPr>
            <a:lvl8pPr marL="0" lvl="7"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8pPr>
            <a:lvl9pPr marL="0" lvl="8" indent="0" algn="r">
              <a:spcBef>
                <a:spcPts val="0"/>
              </a:spcBef>
              <a:spcAft>
                <a:spcPts val="0"/>
              </a:spcAft>
              <a:buNone/>
              <a:defRPr sz="1200">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spcBef>
                <a:spcPts val="0"/>
              </a:spcBef>
              <a:spcAft>
                <a:spcPts val="0"/>
              </a:spcAft>
              <a:buSzPts val="14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p1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9" name="Google Shape;9;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0" name="Google Shape;10;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spcAft>
                <a:spcPts val="0"/>
              </a:spcAft>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spcAft>
                <a:spcPts val="0"/>
              </a:spcAft>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spcAft>
                <a:spcPts val="0"/>
              </a:spcAft>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spcAft>
                <a:spcPts val="0"/>
              </a:spcAft>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spcAft>
                <a:spcPts val="0"/>
              </a:spcAft>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spcAft>
                <a:spcPts val="0"/>
              </a:spcAft>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spcAft>
                <a:spcPts val="0"/>
              </a:spcAft>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spcAft>
                <a:spcPts val="0"/>
              </a:spcAft>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jpe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13.jpe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 descr="C:\Users\parul\Desktop\temp.png"/>
          <p:cNvPicPr preferRelativeResize="0"/>
          <p:nvPr/>
        </p:nvPicPr>
        <p:blipFill rotWithShape="1">
          <a:blip r:embed="rId4"/>
          <a:srcRect/>
          <a:stretch>
            <a:fillRect/>
          </a:stretch>
        </p:blipFill>
        <p:spPr>
          <a:xfrm>
            <a:off x="0" y="20320"/>
            <a:ext cx="9144000" cy="6682740"/>
          </a:xfrm>
          <a:prstGeom prst="rect">
            <a:avLst/>
          </a:prstGeom>
          <a:noFill/>
          <a:ln>
            <a:noFill/>
          </a:ln>
        </p:spPr>
      </p:pic>
      <p:sp>
        <p:nvSpPr>
          <p:cNvPr id="85" name="Google Shape;85;p1"/>
          <p:cNvSpPr/>
          <p:nvPr/>
        </p:nvSpPr>
        <p:spPr>
          <a:xfrm>
            <a:off x="292788" y="1628347"/>
            <a:ext cx="9144000" cy="726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500" b="1" dirty="0">
                <a:latin typeface="Calibri" panose="020F0502020204030204"/>
                <a:ea typeface="Calibri" panose="020F0502020204030204"/>
                <a:cs typeface="Calibri" panose="020F0502020204030204"/>
                <a:sym typeface="Calibri" panose="020F0502020204030204"/>
              </a:rPr>
              <a:t>Network Defense tools</a:t>
            </a:r>
          </a:p>
          <a:p>
            <a:pPr marL="0" marR="0" lvl="0" indent="0" algn="ctr" rtl="0">
              <a:spcBef>
                <a:spcPts val="0"/>
              </a:spcBef>
              <a:spcAft>
                <a:spcPts val="0"/>
              </a:spcAft>
              <a:buNone/>
            </a:pPr>
            <a:r>
              <a:rPr lang="en-US" sz="3500" b="1" dirty="0">
                <a:latin typeface="Calibri" panose="020F0502020204030204"/>
                <a:ea typeface="Calibri" panose="020F0502020204030204"/>
                <a:cs typeface="Calibri" panose="020F0502020204030204"/>
                <a:sym typeface="Calibri" panose="020F0502020204030204"/>
              </a:rPr>
              <a:t>	</a:t>
            </a:r>
            <a:endParaRPr lang="en-US" sz="3500" b="1" i="0" u="none" strike="noStrike" cap="none" dirty="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87" name="Google Shape;87;p1" descr="C:\Users\parul\Desktop\Registered Logosd.png"/>
          <p:cNvPicPr preferRelativeResize="0"/>
          <p:nvPr/>
        </p:nvPicPr>
        <p:blipFill rotWithShape="1">
          <a:blip r:embed="rId5"/>
          <a:srcRect/>
          <a:stretch>
            <a:fillRect/>
          </a:stretch>
        </p:blipFill>
        <p:spPr>
          <a:xfrm>
            <a:off x="3381375" y="500063"/>
            <a:ext cx="2381250" cy="628650"/>
          </a:xfrm>
          <a:prstGeom prst="rect">
            <a:avLst/>
          </a:prstGeom>
          <a:noFill/>
          <a:ln>
            <a:noFill/>
          </a:ln>
        </p:spPr>
      </p:pic>
      <p:grpSp>
        <p:nvGrpSpPr>
          <p:cNvPr id="88" name="Google Shape;88;p1"/>
          <p:cNvGrpSpPr/>
          <p:nvPr/>
        </p:nvGrpSpPr>
        <p:grpSpPr>
          <a:xfrm>
            <a:off x="1417638" y="2354647"/>
            <a:ext cx="6308725" cy="93663"/>
            <a:chOff x="1428728" y="2571744"/>
            <a:chExt cx="6309404" cy="94298"/>
          </a:xfrm>
        </p:grpSpPr>
        <p:cxnSp>
          <p:nvCxnSpPr>
            <p:cNvPr id="89" name="Google Shape;89;p1"/>
            <p:cNvCxnSpPr/>
            <p:nvPr/>
          </p:nvCxnSpPr>
          <p:spPr>
            <a:xfrm>
              <a:off x="1428728" y="2618094"/>
              <a:ext cx="6287177" cy="1598"/>
            </a:xfrm>
            <a:prstGeom prst="straightConnector1">
              <a:avLst/>
            </a:prstGeom>
            <a:noFill/>
            <a:ln w="9525" cap="flat" cmpd="sng">
              <a:solidFill>
                <a:srgbClr val="000000"/>
              </a:solidFill>
              <a:prstDash val="solid"/>
              <a:round/>
              <a:headEnd type="none" w="med" len="med"/>
              <a:tailEnd type="none" w="med" len="med"/>
            </a:ln>
          </p:spPr>
        </p:cxnSp>
        <p:sp>
          <p:nvSpPr>
            <p:cNvPr id="90" name="Google Shape;90;p1"/>
            <p:cNvSpPr/>
            <p:nvPr/>
          </p:nvSpPr>
          <p:spPr>
            <a:xfrm rot="10800000">
              <a:off x="1428728" y="2571744"/>
              <a:ext cx="93672" cy="94298"/>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91" name="Google Shape;91;p1"/>
            <p:cNvSpPr/>
            <p:nvPr/>
          </p:nvSpPr>
          <p:spPr>
            <a:xfrm rot="10800000">
              <a:off x="7644459" y="2571744"/>
              <a:ext cx="93673" cy="94298"/>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pic>
        <p:nvPicPr>
          <p:cNvPr id="92" name="Google Shape;92;p1"/>
          <p:cNvPicPr preferRelativeResize="0"/>
          <p:nvPr/>
        </p:nvPicPr>
        <p:blipFill rotWithShape="1">
          <a:blip r:embed="rId6"/>
          <a:srcRect/>
          <a:stretch>
            <a:fillRect/>
          </a:stretch>
        </p:blipFill>
        <p:spPr>
          <a:xfrm>
            <a:off x="8318500" y="6032500"/>
            <a:ext cx="609600" cy="609600"/>
          </a:xfrm>
          <a:prstGeom prst="rect">
            <a:avLst/>
          </a:prstGeom>
          <a:noFill/>
          <a:ln>
            <a:noFill/>
          </a:ln>
        </p:spPr>
      </p:pic>
      <p:sp>
        <p:nvSpPr>
          <p:cNvPr id="11" name="TextBox 5"/>
          <p:cNvSpPr>
            <a:spLocks noChangeArrowheads="1"/>
          </p:cNvSpPr>
          <p:nvPr>
            <p:custDataLst>
              <p:tags r:id="rId1"/>
            </p:custDataLst>
          </p:nvPr>
        </p:nvSpPr>
        <p:spPr bwMode="auto">
          <a:xfrm>
            <a:off x="527919" y="2464402"/>
            <a:ext cx="8065938" cy="1411014"/>
          </a:xfrm>
          <a:prstGeom prst="rect">
            <a:avLst/>
          </a:prstGeom>
          <a:noFill/>
          <a:ln w="9525" algn="ctr">
            <a:noFill/>
            <a:miter lim="800000"/>
          </a:ln>
        </p:spPr>
        <p:txBody>
          <a:bodyPr/>
          <a:lstStyle/>
          <a:p>
            <a:pPr algn="ctr"/>
            <a:r>
              <a:rPr lang="en-US" altLang="en-US" sz="2200" b="1" dirty="0">
                <a:solidFill>
                  <a:srgbClr val="000000"/>
                </a:solidFill>
                <a:latin typeface="Calibri" panose="020F0502020204030204"/>
                <a:cs typeface="Times New Roman" panose="02020603050405020304" pitchFamily="18" charset="0"/>
              </a:rPr>
              <a:t>Prof. </a:t>
            </a:r>
            <a:r>
              <a:rPr lang="en-US" altLang="en-US" sz="2200" b="1" dirty="0">
                <a:latin typeface="Calibri" panose="020F0502020204030204"/>
                <a:cs typeface="Times New Roman" panose="02020603050405020304" pitchFamily="18" charset="0"/>
              </a:rPr>
              <a:t>Rameez Raja</a:t>
            </a:r>
          </a:p>
          <a:p>
            <a:pPr algn="ctr"/>
            <a:r>
              <a:rPr lang="en-US" altLang="en-US" sz="2200" b="1" dirty="0">
                <a:solidFill>
                  <a:srgbClr val="000000"/>
                </a:solidFill>
                <a:latin typeface="Calibri" panose="020F0502020204030204"/>
                <a:cs typeface="Times New Roman" panose="02020603050405020304" pitchFamily="18" charset="0"/>
              </a:rPr>
              <a:t>Cyber security trainer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pic>
        <p:nvPicPr>
          <p:cNvPr id="116" name="Google Shape;116;p4" descr="C:\Users\parul\Desktop\Untitled-1.png"/>
          <p:cNvPicPr preferRelativeResize="0"/>
          <p:nvPr/>
        </p:nvPicPr>
        <p:blipFill rotWithShape="1">
          <a:blip r:embed="rId4"/>
          <a:srcRect/>
          <a:stretch>
            <a:fillRect/>
          </a:stretch>
        </p:blipFill>
        <p:spPr>
          <a:xfrm rot="5400000">
            <a:off x="1681105" y="4248914"/>
            <a:ext cx="5430838" cy="2803525"/>
          </a:xfrm>
          <a:prstGeom prst="rect">
            <a:avLst/>
          </a:prstGeom>
          <a:noFill/>
          <a:ln>
            <a:noFill/>
          </a:ln>
        </p:spPr>
      </p:pic>
      <p:sp>
        <p:nvSpPr>
          <p:cNvPr id="117" name="Google Shape;117;p4"/>
          <p:cNvSpPr/>
          <p:nvPr/>
        </p:nvSpPr>
        <p:spPr>
          <a:xfrm>
            <a:off x="191135" y="1503680"/>
            <a:ext cx="8455660" cy="64262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dirty="0">
                <a:solidFill>
                  <a:schemeClr val="lt1"/>
                </a:solidFill>
                <a:latin typeface="Calibri" panose="020F0502020204030204"/>
                <a:ea typeface="Calibri" panose="020F0502020204030204"/>
                <a:cs typeface="Calibri" panose="020F0502020204030204"/>
                <a:sym typeface="Calibri" panose="020F0502020204030204"/>
              </a:rPr>
              <a:t>            Types of Firewall</a:t>
            </a: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000" i="0" u="none" strike="noStrike" cap="none"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pic>
        <p:nvPicPr>
          <p:cNvPr id="2" name="Picture 1"/>
          <p:cNvPicPr>
            <a:picLocks noChangeAspect="1"/>
          </p:cNvPicPr>
          <p:nvPr/>
        </p:nvPicPr>
        <p:blipFill>
          <a:blip r:embed="rId5"/>
          <a:srcRect t="16427"/>
          <a:stretch>
            <a:fillRect/>
          </a:stretch>
        </p:blipFill>
        <p:spPr>
          <a:xfrm>
            <a:off x="1560830" y="2146300"/>
            <a:ext cx="5670550" cy="44615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9625"/>
            <a:ext cx="9144000" cy="6900863"/>
          </a:xfrm>
          <a:prstGeom prst="rect">
            <a:avLst/>
          </a:prstGeom>
          <a:noFill/>
          <a:ln>
            <a:noFill/>
          </a:ln>
        </p:spPr>
      </p:pic>
      <p:pic>
        <p:nvPicPr>
          <p:cNvPr id="116" name="Google Shape;116;p4" descr="C:\Users\parul\Desktop\Untitled-1.png"/>
          <p:cNvPicPr preferRelativeResize="0"/>
          <p:nvPr/>
        </p:nvPicPr>
        <p:blipFill rotWithShape="1">
          <a:blip r:embed="rId4"/>
          <a:srcRect/>
          <a:stretch>
            <a:fillRect/>
          </a:stretch>
        </p:blipFill>
        <p:spPr>
          <a:xfrm>
            <a:off x="1857375" y="3071813"/>
            <a:ext cx="5430838" cy="2803525"/>
          </a:xfrm>
          <a:prstGeom prst="rect">
            <a:avLst/>
          </a:prstGeom>
          <a:noFill/>
          <a:ln>
            <a:noFill/>
          </a:ln>
        </p:spPr>
      </p:pic>
      <p:sp>
        <p:nvSpPr>
          <p:cNvPr id="117" name="Google Shape;117;p4"/>
          <p:cNvSpPr/>
          <p:nvPr/>
        </p:nvSpPr>
        <p:spPr>
          <a:xfrm>
            <a:off x="0" y="158653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dirty="0">
                <a:solidFill>
                  <a:schemeClr val="lt1"/>
                </a:solidFill>
                <a:latin typeface="Calibri" panose="020F0502020204030204"/>
                <a:ea typeface="Calibri" panose="020F0502020204030204"/>
                <a:cs typeface="Calibri" panose="020F0502020204030204"/>
                <a:sym typeface="Calibri" panose="020F0502020204030204"/>
              </a:rPr>
              <a:t>1. Packet Filtering Firewalls</a:t>
            </a: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sp>
        <p:nvSpPr>
          <p:cNvPr id="3" name="TextBox 2"/>
          <p:cNvSpPr txBox="1"/>
          <p:nvPr/>
        </p:nvSpPr>
        <p:spPr>
          <a:xfrm>
            <a:off x="278130" y="2229485"/>
            <a:ext cx="8590280" cy="3784600"/>
          </a:xfrm>
          <a:prstGeom prst="rect">
            <a:avLst/>
          </a:prstGeom>
          <a:noFill/>
        </p:spPr>
        <p:txBody>
          <a:bodyPr wrap="square">
            <a:spAutoFit/>
          </a:bodyPr>
          <a:lstStyle/>
          <a:p>
            <a:pPr algn="just"/>
            <a:endParaRPr lang="en-US" sz="2400" b="0" i="0" dirty="0">
              <a:solidFill>
                <a:srgbClr val="374151"/>
              </a:solidFill>
              <a:effectLst/>
              <a:latin typeface="Times New Roman" panose="02020603050405020304" pitchFamily="18" charset="0"/>
              <a:cs typeface="Times New Roman" panose="02020603050405020304" pitchFamily="18" charset="0"/>
            </a:endParaRPr>
          </a:p>
          <a:p>
            <a:pPr algn="just"/>
            <a:r>
              <a:rPr lang="en-US" sz="2400" b="1" i="0" dirty="0">
                <a:solidFill>
                  <a:srgbClr val="374151"/>
                </a:solidFill>
                <a:effectLst/>
                <a:latin typeface="Times New Roman" panose="02020603050405020304" pitchFamily="18" charset="0"/>
                <a:cs typeface="Times New Roman" panose="02020603050405020304" pitchFamily="18" charset="0"/>
              </a:rPr>
              <a:t>Definition:</a:t>
            </a:r>
            <a:r>
              <a:rPr lang="en-US" sz="2400" b="0" i="0" dirty="0">
                <a:solidFill>
                  <a:srgbClr val="374151"/>
                </a:solidFill>
                <a:effectLst/>
                <a:latin typeface="Times New Roman" panose="02020603050405020304" pitchFamily="18" charset="0"/>
                <a:cs typeface="Times New Roman" panose="02020603050405020304" pitchFamily="18" charset="0"/>
              </a:rPr>
              <a:t> Packet filtering firewalls operate at the network layer (Layer 3) of the OSI model. They examine each packet of data entering or leaving the network and decide whether to allow or block it based on predefined rules.</a:t>
            </a:r>
          </a:p>
          <a:p>
            <a:pPr algn="just"/>
            <a:endParaRPr lang="en-US" sz="2400" b="0" i="0" dirty="0">
              <a:solidFill>
                <a:srgbClr val="374151"/>
              </a:solidFill>
              <a:effectLst/>
              <a:latin typeface="Times New Roman" panose="02020603050405020304" pitchFamily="18" charset="0"/>
              <a:cs typeface="Times New Roman" panose="02020603050405020304" pitchFamily="18" charset="0"/>
            </a:endParaRPr>
          </a:p>
          <a:p>
            <a:pPr algn="just"/>
            <a:r>
              <a:rPr lang="en-US" sz="2400" b="1" i="0" dirty="0">
                <a:solidFill>
                  <a:srgbClr val="374151"/>
                </a:solidFill>
                <a:effectLst/>
                <a:latin typeface="Times New Roman" panose="02020603050405020304" pitchFamily="18" charset="0"/>
                <a:cs typeface="Times New Roman" panose="02020603050405020304" pitchFamily="18" charset="0"/>
              </a:rPr>
              <a:t>Uses:</a:t>
            </a:r>
            <a:r>
              <a:rPr lang="en-US" sz="2400" b="0" i="0" dirty="0">
                <a:solidFill>
                  <a:srgbClr val="374151"/>
                </a:solidFill>
                <a:effectLst/>
                <a:latin typeface="Times New Roman" panose="02020603050405020304" pitchFamily="18" charset="0"/>
                <a:cs typeface="Times New Roman" panose="02020603050405020304" pitchFamily="18" charset="0"/>
              </a:rPr>
              <a:t> Packet filtering is often used to control access based on IP addresses, protocols, and port numbers.</a:t>
            </a:r>
          </a:p>
          <a:p>
            <a:pPr algn="just"/>
            <a:endParaRPr lang="en-US" sz="2400" b="0" i="0" dirty="0">
              <a:solidFill>
                <a:srgbClr val="374151"/>
              </a:solidFill>
              <a:effectLst/>
              <a:latin typeface="Times New Roman" panose="02020603050405020304" pitchFamily="18" charset="0"/>
              <a:cs typeface="Times New Roman" panose="02020603050405020304" pitchFamily="18" charset="0"/>
            </a:endParaRPr>
          </a:p>
          <a:p>
            <a:pPr algn="just"/>
            <a:r>
              <a:rPr lang="en-US" sz="2400" b="1" i="0" dirty="0">
                <a:solidFill>
                  <a:srgbClr val="374151"/>
                </a:solidFill>
                <a:effectLst/>
                <a:latin typeface="Times New Roman" panose="02020603050405020304" pitchFamily="18" charset="0"/>
                <a:cs typeface="Times New Roman" panose="02020603050405020304" pitchFamily="18" charset="0"/>
              </a:rPr>
              <a:t>Example:</a:t>
            </a:r>
            <a:r>
              <a:rPr lang="en-US" sz="2400" b="0" i="0" dirty="0">
                <a:solidFill>
                  <a:srgbClr val="374151"/>
                </a:solidFill>
                <a:effectLst/>
                <a:latin typeface="Times New Roman" panose="02020603050405020304" pitchFamily="18" charset="0"/>
                <a:cs typeface="Times New Roman" panose="02020603050405020304" pitchFamily="18" charset="0"/>
              </a:rPr>
              <a:t> iptables on Linux is a popular packet filtering firewall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154004"/>
            <a:ext cx="9144000" cy="6900863"/>
          </a:xfrm>
          <a:prstGeom prst="rect">
            <a:avLst/>
          </a:prstGeom>
          <a:noFill/>
          <a:ln>
            <a:noFill/>
          </a:ln>
        </p:spPr>
      </p:pic>
      <p:pic>
        <p:nvPicPr>
          <p:cNvPr id="116" name="Google Shape;116;p4" descr="C:\Users\parul\Desktop\Untitled-1.png"/>
          <p:cNvPicPr preferRelativeResize="0"/>
          <p:nvPr/>
        </p:nvPicPr>
        <p:blipFill rotWithShape="1">
          <a:blip r:embed="rId4"/>
          <a:srcRect/>
          <a:stretch>
            <a:fillRect/>
          </a:stretch>
        </p:blipFill>
        <p:spPr>
          <a:xfrm>
            <a:off x="1857375" y="3071813"/>
            <a:ext cx="5430838" cy="2803525"/>
          </a:xfrm>
          <a:prstGeom prst="rect">
            <a:avLst/>
          </a:prstGeom>
          <a:noFill/>
          <a:ln>
            <a:noFill/>
          </a:ln>
        </p:spPr>
      </p:pic>
      <p:sp>
        <p:nvSpPr>
          <p:cNvPr id="117" name="Google Shape;117;p4"/>
          <p:cNvSpPr/>
          <p:nvPr/>
        </p:nvSpPr>
        <p:spPr>
          <a:xfrm>
            <a:off x="0" y="158653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dirty="0">
                <a:solidFill>
                  <a:schemeClr val="lt1"/>
                </a:solidFill>
                <a:latin typeface="Calibri" panose="020F0502020204030204"/>
                <a:ea typeface="Calibri" panose="020F0502020204030204"/>
                <a:cs typeface="Calibri" panose="020F0502020204030204"/>
                <a:sym typeface="Calibri" panose="020F0502020204030204"/>
              </a:rPr>
              <a:t>Parameters for filtering</a:t>
            </a: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sp>
        <p:nvSpPr>
          <p:cNvPr id="3" name="TextBox 2"/>
          <p:cNvSpPr txBox="1"/>
          <p:nvPr/>
        </p:nvSpPr>
        <p:spPr>
          <a:xfrm>
            <a:off x="58737" y="2229472"/>
            <a:ext cx="9017886" cy="4154170"/>
          </a:xfrm>
          <a:prstGeom prst="rect">
            <a:avLst/>
          </a:prstGeom>
          <a:noFill/>
        </p:spPr>
        <p:txBody>
          <a:bodyPr wrap="square">
            <a:spAutoFit/>
          </a:bodyPr>
          <a:lstStyle/>
          <a:p>
            <a:pPr algn="just">
              <a:buFont typeface="+mj-lt"/>
              <a:buAutoNum type="arabicPeriod"/>
            </a:pPr>
            <a:r>
              <a:rPr lang="en-US" sz="2400" b="1" i="0" dirty="0">
                <a:solidFill>
                  <a:srgbClr val="374151"/>
                </a:solidFill>
                <a:effectLst/>
                <a:latin typeface="Times New Roman" panose="02020603050405020304" pitchFamily="18" charset="0"/>
                <a:cs typeface="Times New Roman" panose="02020603050405020304" pitchFamily="18" charset="0"/>
              </a:rPr>
              <a:t>Packet Inspection:</a:t>
            </a:r>
            <a:endParaRPr lang="en-US" sz="24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2400" b="0" i="0" dirty="0">
                <a:solidFill>
                  <a:srgbClr val="374151"/>
                </a:solidFill>
                <a:effectLst/>
                <a:latin typeface="Times New Roman" panose="02020603050405020304" pitchFamily="18" charset="0"/>
                <a:cs typeface="Times New Roman" panose="02020603050405020304" pitchFamily="18" charset="0"/>
              </a:rPr>
              <a:t>Packet filtering firewalls inspect individual packets of data as they pass through the network.</a:t>
            </a:r>
          </a:p>
          <a:p>
            <a:pPr marL="742950" lvl="1" indent="-285750" algn="just">
              <a:buFont typeface="+mj-lt"/>
              <a:buAutoNum type="arabicPeriod"/>
            </a:pPr>
            <a:r>
              <a:rPr lang="en-US" sz="2400" b="0" i="0" dirty="0">
                <a:solidFill>
                  <a:srgbClr val="374151"/>
                </a:solidFill>
                <a:effectLst/>
                <a:latin typeface="Times New Roman" panose="02020603050405020304" pitchFamily="18" charset="0"/>
                <a:cs typeface="Times New Roman" panose="02020603050405020304" pitchFamily="18" charset="0"/>
              </a:rPr>
              <a:t>Each packet is examined based on specific criteria defined by rules.</a:t>
            </a:r>
          </a:p>
          <a:p>
            <a:pPr algn="just">
              <a:buFont typeface="+mj-lt"/>
              <a:buAutoNum type="arabicPeriod"/>
            </a:pPr>
            <a:r>
              <a:rPr lang="en-US" sz="2400" b="1" i="0" dirty="0">
                <a:solidFill>
                  <a:srgbClr val="374151"/>
                </a:solidFill>
                <a:effectLst/>
                <a:latin typeface="Times New Roman" panose="02020603050405020304" pitchFamily="18" charset="0"/>
                <a:cs typeface="Times New Roman" panose="02020603050405020304" pitchFamily="18" charset="0"/>
              </a:rPr>
              <a:t>Rule-Based Filtering:</a:t>
            </a:r>
            <a:endParaRPr lang="en-US" sz="24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2400" b="0" i="0" dirty="0">
                <a:solidFill>
                  <a:srgbClr val="374151"/>
                </a:solidFill>
                <a:effectLst/>
                <a:latin typeface="Times New Roman" panose="02020603050405020304" pitchFamily="18" charset="0"/>
                <a:cs typeface="Times New Roman" panose="02020603050405020304" pitchFamily="18" charset="0"/>
              </a:rPr>
              <a:t>Packet filtering is rule-based, where administrators define rules to dictate which packets are allowed and which are denied.</a:t>
            </a:r>
          </a:p>
          <a:p>
            <a:pPr marL="742950" lvl="1" indent="-285750" algn="just">
              <a:buFont typeface="+mj-lt"/>
              <a:buAutoNum type="arabicPeriod"/>
            </a:pPr>
            <a:r>
              <a:rPr lang="en-US" sz="2400" b="0" i="0" dirty="0">
                <a:solidFill>
                  <a:srgbClr val="374151"/>
                </a:solidFill>
                <a:effectLst/>
                <a:latin typeface="Times New Roman" panose="02020603050405020304" pitchFamily="18" charset="0"/>
                <a:cs typeface="Times New Roman" panose="02020603050405020304" pitchFamily="18" charset="0"/>
              </a:rPr>
              <a:t>Rules are typically based on attributes such as source and destination IP addresses, source and destination port numbers, and the protocol type.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pic>
        <p:nvPicPr>
          <p:cNvPr id="116" name="Google Shape;116;p4" descr="C:\Users\parul\Desktop\Untitled-1.png"/>
          <p:cNvPicPr preferRelativeResize="0"/>
          <p:nvPr/>
        </p:nvPicPr>
        <p:blipFill rotWithShape="1">
          <a:blip r:embed="rId4"/>
          <a:srcRect/>
          <a:stretch>
            <a:fillRect/>
          </a:stretch>
        </p:blipFill>
        <p:spPr>
          <a:xfrm>
            <a:off x="1857375" y="3071813"/>
            <a:ext cx="5430838" cy="2803525"/>
          </a:xfrm>
          <a:prstGeom prst="rect">
            <a:avLst/>
          </a:prstGeom>
          <a:noFill/>
          <a:ln>
            <a:noFill/>
          </a:ln>
        </p:spPr>
      </p:pic>
      <p:sp>
        <p:nvSpPr>
          <p:cNvPr id="117" name="Google Shape;117;p4"/>
          <p:cNvSpPr/>
          <p:nvPr/>
        </p:nvSpPr>
        <p:spPr>
          <a:xfrm>
            <a:off x="0" y="144368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dirty="0">
                <a:solidFill>
                  <a:schemeClr val="lt1"/>
                </a:solidFill>
                <a:latin typeface="Calibri" panose="020F0502020204030204"/>
                <a:ea typeface="Calibri" panose="020F0502020204030204"/>
                <a:cs typeface="Calibri" panose="020F0502020204030204"/>
                <a:sym typeface="Calibri" panose="020F0502020204030204"/>
              </a:rPr>
              <a:t>Parameters for filtering Contd.</a:t>
            </a: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sp>
        <p:nvSpPr>
          <p:cNvPr id="3" name="TextBox 2"/>
          <p:cNvSpPr txBox="1"/>
          <p:nvPr/>
        </p:nvSpPr>
        <p:spPr>
          <a:xfrm>
            <a:off x="190499" y="2211417"/>
            <a:ext cx="8704263" cy="4215765"/>
          </a:xfrm>
          <a:prstGeom prst="rect">
            <a:avLst/>
          </a:prstGeom>
          <a:noFill/>
        </p:spPr>
        <p:txBody>
          <a:bodyPr wrap="square">
            <a:spAutoFit/>
          </a:bodyPr>
          <a:lstStyle/>
          <a:p>
            <a:pPr algn="l"/>
            <a:r>
              <a:rPr lang="en-US" sz="2400" b="1" i="0" dirty="0">
                <a:solidFill>
                  <a:srgbClr val="374151"/>
                </a:solidFill>
                <a:effectLst/>
                <a:latin typeface="Times New Roman" panose="02020603050405020304" pitchFamily="18" charset="0"/>
                <a:cs typeface="Times New Roman" panose="02020603050405020304" pitchFamily="18" charset="0"/>
              </a:rPr>
              <a:t>3.Filtering Criteria:</a:t>
            </a:r>
            <a:endParaRPr lang="en-US" sz="24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2000" b="1" i="0" dirty="0">
                <a:solidFill>
                  <a:srgbClr val="374151"/>
                </a:solidFill>
                <a:effectLst/>
                <a:latin typeface="Times New Roman" panose="02020603050405020304" pitchFamily="18" charset="0"/>
                <a:cs typeface="Times New Roman" panose="02020603050405020304" pitchFamily="18" charset="0"/>
              </a:rPr>
              <a:t>Source IP Address:</a:t>
            </a:r>
            <a:r>
              <a:rPr lang="en-US" sz="2000" b="0" i="0" dirty="0">
                <a:solidFill>
                  <a:srgbClr val="374151"/>
                </a:solidFill>
                <a:effectLst/>
                <a:latin typeface="Times New Roman" panose="02020603050405020304" pitchFamily="18" charset="0"/>
                <a:cs typeface="Times New Roman" panose="02020603050405020304" pitchFamily="18" charset="0"/>
              </a:rPr>
              <a:t> The IP address of the sender or originator of the packet.</a:t>
            </a:r>
          </a:p>
          <a:p>
            <a:pPr marL="742950" lvl="1" indent="-285750" algn="l">
              <a:buFont typeface="+mj-lt"/>
              <a:buAutoNum type="arabicPeriod"/>
            </a:pPr>
            <a:r>
              <a:rPr lang="en-US" sz="2000" b="1" i="0" dirty="0">
                <a:solidFill>
                  <a:srgbClr val="374151"/>
                </a:solidFill>
                <a:effectLst/>
                <a:latin typeface="Times New Roman" panose="02020603050405020304" pitchFamily="18" charset="0"/>
                <a:cs typeface="Times New Roman" panose="02020603050405020304" pitchFamily="18" charset="0"/>
              </a:rPr>
              <a:t>Destination IP Address:</a:t>
            </a:r>
            <a:r>
              <a:rPr lang="en-US" sz="2000" b="0" i="0" dirty="0">
                <a:solidFill>
                  <a:srgbClr val="374151"/>
                </a:solidFill>
                <a:effectLst/>
                <a:latin typeface="Times New Roman" panose="02020603050405020304" pitchFamily="18" charset="0"/>
                <a:cs typeface="Times New Roman" panose="02020603050405020304" pitchFamily="18" charset="0"/>
              </a:rPr>
              <a:t> The IP address of the intended recipient of the packet.</a:t>
            </a:r>
          </a:p>
          <a:p>
            <a:pPr marL="742950" lvl="1" indent="-285750" algn="l">
              <a:buFont typeface="+mj-lt"/>
              <a:buAutoNum type="arabicPeriod"/>
            </a:pPr>
            <a:r>
              <a:rPr lang="en-US" sz="2000" b="1" i="0" dirty="0">
                <a:solidFill>
                  <a:srgbClr val="374151"/>
                </a:solidFill>
                <a:effectLst/>
                <a:latin typeface="Times New Roman" panose="02020603050405020304" pitchFamily="18" charset="0"/>
                <a:cs typeface="Times New Roman" panose="02020603050405020304" pitchFamily="18" charset="0"/>
              </a:rPr>
              <a:t>Source and Destination Port Numbers:</a:t>
            </a:r>
            <a:r>
              <a:rPr lang="en-US" sz="2000" b="0" i="0" dirty="0">
                <a:solidFill>
                  <a:srgbClr val="374151"/>
                </a:solidFill>
                <a:effectLst/>
                <a:latin typeface="Times New Roman" panose="02020603050405020304" pitchFamily="18" charset="0"/>
                <a:cs typeface="Times New Roman" panose="02020603050405020304" pitchFamily="18" charset="0"/>
              </a:rPr>
              <a:t> Identifies the specific application or service using the port numbers.</a:t>
            </a:r>
          </a:p>
          <a:p>
            <a:pPr marL="742950" lvl="1" indent="-285750" algn="l">
              <a:buFont typeface="+mj-lt"/>
              <a:buAutoNum type="arabicPeriod"/>
            </a:pPr>
            <a:r>
              <a:rPr lang="en-US" sz="2000" b="1" i="0" dirty="0">
                <a:solidFill>
                  <a:srgbClr val="374151"/>
                </a:solidFill>
                <a:effectLst/>
                <a:latin typeface="Times New Roman" panose="02020603050405020304" pitchFamily="18" charset="0"/>
                <a:cs typeface="Times New Roman" panose="02020603050405020304" pitchFamily="18" charset="0"/>
              </a:rPr>
              <a:t>Protocol Type:</a:t>
            </a:r>
            <a:r>
              <a:rPr lang="en-US" sz="2000" b="0" i="0" dirty="0">
                <a:solidFill>
                  <a:srgbClr val="374151"/>
                </a:solidFill>
                <a:effectLst/>
                <a:latin typeface="Times New Roman" panose="02020603050405020304" pitchFamily="18" charset="0"/>
                <a:cs typeface="Times New Roman" panose="02020603050405020304" pitchFamily="18" charset="0"/>
              </a:rPr>
              <a:t> Specifies the communication protocol (e.g., TCP, UDP, ICMP).</a:t>
            </a:r>
          </a:p>
          <a:p>
            <a:pPr algn="l"/>
            <a:r>
              <a:rPr lang="en-US" sz="2400" b="1" i="0" dirty="0">
                <a:solidFill>
                  <a:srgbClr val="374151"/>
                </a:solidFill>
                <a:effectLst/>
                <a:latin typeface="Times New Roman" panose="02020603050405020304" pitchFamily="18" charset="0"/>
                <a:cs typeface="Times New Roman" panose="02020603050405020304" pitchFamily="18" charset="0"/>
              </a:rPr>
              <a:t>4. Access Control Lists (ACLs):</a:t>
            </a:r>
            <a:endParaRPr lang="en-US" sz="24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2000" b="0" i="0" dirty="0">
                <a:solidFill>
                  <a:srgbClr val="374151"/>
                </a:solidFill>
                <a:effectLst/>
                <a:latin typeface="Times New Roman" panose="02020603050405020304" pitchFamily="18" charset="0"/>
                <a:cs typeface="Times New Roman" panose="02020603050405020304" pitchFamily="18" charset="0"/>
              </a:rPr>
              <a:t>Rules are often implemented using Access Control Lists (ACLs), which are lists of rules that define what kind of traffic is allowed or denied.</a:t>
            </a:r>
          </a:p>
          <a:p>
            <a:pPr marL="742950" lvl="1" indent="-285750" algn="l">
              <a:buFont typeface="+mj-lt"/>
              <a:buAutoNum type="arabicPeriod"/>
            </a:pPr>
            <a:r>
              <a:rPr lang="en-US" sz="2000" b="0" i="0" dirty="0">
                <a:solidFill>
                  <a:srgbClr val="374151"/>
                </a:solidFill>
                <a:effectLst/>
                <a:latin typeface="Times New Roman" panose="02020603050405020304" pitchFamily="18" charset="0"/>
                <a:cs typeface="Times New Roman" panose="02020603050405020304" pitchFamily="18" charset="0"/>
              </a:rPr>
              <a:t>ACLs can be configured to permit or deny traffic based on the defined criteria.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10160"/>
            <a:ext cx="9144000" cy="6900863"/>
          </a:xfrm>
          <a:prstGeom prst="rect">
            <a:avLst/>
          </a:prstGeom>
          <a:noFill/>
          <a:ln>
            <a:noFill/>
          </a:ln>
        </p:spPr>
      </p:pic>
      <p:pic>
        <p:nvPicPr>
          <p:cNvPr id="116" name="Google Shape;116;p4" descr="C:\Users\parul\Desktop\Untitled-1.png"/>
          <p:cNvPicPr preferRelativeResize="0"/>
          <p:nvPr/>
        </p:nvPicPr>
        <p:blipFill rotWithShape="1">
          <a:blip r:embed="rId4"/>
          <a:srcRect/>
          <a:stretch>
            <a:fillRect/>
          </a:stretch>
        </p:blipFill>
        <p:spPr>
          <a:xfrm>
            <a:off x="1857375" y="3071813"/>
            <a:ext cx="5430838" cy="2803525"/>
          </a:xfrm>
          <a:prstGeom prst="rect">
            <a:avLst/>
          </a:prstGeom>
          <a:noFill/>
          <a:ln>
            <a:noFill/>
          </a:ln>
        </p:spPr>
      </p:pic>
      <p:sp>
        <p:nvSpPr>
          <p:cNvPr id="117" name="Google Shape;117;p4"/>
          <p:cNvSpPr/>
          <p:nvPr/>
        </p:nvSpPr>
        <p:spPr>
          <a:xfrm>
            <a:off x="0" y="158653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dirty="0">
                <a:solidFill>
                  <a:schemeClr val="lt1"/>
                </a:solidFill>
                <a:latin typeface="Calibri" panose="020F0502020204030204"/>
                <a:ea typeface="Calibri" panose="020F0502020204030204"/>
                <a:cs typeface="Calibri" panose="020F0502020204030204"/>
                <a:sym typeface="Calibri" panose="020F0502020204030204"/>
              </a:rPr>
              <a:t>2. Stateful Multi-Layer Inspection (SMLI)</a:t>
            </a: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sp>
        <p:nvSpPr>
          <p:cNvPr id="3" name="TextBox 2"/>
          <p:cNvSpPr txBox="1"/>
          <p:nvPr/>
        </p:nvSpPr>
        <p:spPr>
          <a:xfrm>
            <a:off x="249053" y="2541920"/>
            <a:ext cx="8383605" cy="3415030"/>
          </a:xfrm>
          <a:prstGeom prst="rect">
            <a:avLst/>
          </a:prstGeom>
          <a:noFill/>
        </p:spPr>
        <p:txBody>
          <a:bodyPr wrap="square">
            <a:spAutoFit/>
          </a:bodyPr>
          <a:lstStyle/>
          <a:p>
            <a:pPr algn="just"/>
            <a:r>
              <a:rPr lang="en-US" sz="2400" b="0" i="0" dirty="0">
                <a:solidFill>
                  <a:srgbClr val="374151"/>
                </a:solidFill>
                <a:effectLst/>
                <a:latin typeface="Times New Roman" panose="02020603050405020304" pitchFamily="18" charset="0"/>
                <a:cs typeface="Times New Roman" panose="02020603050405020304" pitchFamily="18" charset="0"/>
              </a:rPr>
              <a:t>Stateful Multi-Layer Inspection (SMLI) is an advanced security approach that combines stateful inspection with multiple layers of analysis to provide a more comprehensive and effective means of protecting computer networks. This approach goes beyond traditional packet filtering and stateless inspection to consider the context and content of network traffic. </a:t>
            </a:r>
            <a:r>
              <a:rPr lang="en-US" sz="2400" dirty="0">
                <a:solidFill>
                  <a:srgbClr val="374151"/>
                </a:solidFill>
                <a:latin typeface="Times New Roman" panose="02020603050405020304" pitchFamily="18" charset="0"/>
                <a:cs typeface="Times New Roman" panose="02020603050405020304" pitchFamily="18" charset="0"/>
              </a:rPr>
              <a:t>The </a:t>
            </a:r>
            <a:r>
              <a:rPr lang="en-US" sz="2400" b="0" i="0" dirty="0">
                <a:solidFill>
                  <a:srgbClr val="374151"/>
                </a:solidFill>
                <a:effectLst/>
                <a:latin typeface="Times New Roman" panose="02020603050405020304" pitchFamily="18" charset="0"/>
                <a:cs typeface="Times New Roman" panose="02020603050405020304" pitchFamily="18" charset="0"/>
              </a:rPr>
              <a:t>detailed concept of Stateful Multi-Layer Inspection</a:t>
            </a:r>
            <a:r>
              <a:rPr lang="en-US" sz="2400" dirty="0">
                <a:solidFill>
                  <a:srgbClr val="374151"/>
                </a:solidFill>
                <a:latin typeface="Times New Roman" panose="02020603050405020304" pitchFamily="18" charset="0"/>
                <a:cs typeface="Times New Roman" panose="02020603050405020304" pitchFamily="18" charset="0"/>
              </a:rPr>
              <a:t> is available on next slide</a:t>
            </a:r>
          </a:p>
          <a:p>
            <a:pPr algn="just"/>
            <a:endParaRPr lang="en-US" sz="2400" dirty="0">
              <a:solidFill>
                <a:srgbClr val="374151"/>
              </a:solidFill>
              <a:latin typeface="Times New Roman" panose="02020603050405020304" pitchFamily="18" charset="0"/>
              <a:cs typeface="Times New Roman" panose="02020603050405020304" pitchFamily="18" charset="0"/>
            </a:endParaRPr>
          </a:p>
          <a:p>
            <a:pPr algn="just"/>
            <a:r>
              <a:rPr lang="en-US" sz="2400" b="0" i="0" dirty="0">
                <a:solidFill>
                  <a:srgbClr val="374151"/>
                </a:solidFill>
                <a:effectLst/>
                <a:latin typeface="Times New Roman" panose="02020603050405020304" pitchFamily="18" charset="0"/>
                <a:cs typeface="Times New Roman" panose="02020603050405020304" pitchFamily="18" charset="0"/>
              </a:rPr>
              <a:t>Example: Cisco ASA , Fortinet FortiGate.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pic>
        <p:nvPicPr>
          <p:cNvPr id="116" name="Google Shape;116;p4" descr="C:\Users\parul\Desktop\Untitled-1.png"/>
          <p:cNvPicPr preferRelativeResize="0"/>
          <p:nvPr/>
        </p:nvPicPr>
        <p:blipFill rotWithShape="1">
          <a:blip r:embed="rId4"/>
          <a:srcRect/>
          <a:stretch>
            <a:fillRect/>
          </a:stretch>
        </p:blipFill>
        <p:spPr>
          <a:xfrm>
            <a:off x="1857375" y="3071813"/>
            <a:ext cx="5430838" cy="2803525"/>
          </a:xfrm>
          <a:prstGeom prst="rect">
            <a:avLst/>
          </a:prstGeom>
          <a:noFill/>
          <a:ln>
            <a:noFill/>
          </a:ln>
        </p:spPr>
      </p:pic>
      <p:sp>
        <p:nvSpPr>
          <p:cNvPr id="117" name="Google Shape;117;p4"/>
          <p:cNvSpPr/>
          <p:nvPr/>
        </p:nvSpPr>
        <p:spPr>
          <a:xfrm>
            <a:off x="0" y="158653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latin typeface="Calibri" panose="020F0502020204030204"/>
                <a:ea typeface="Calibri" panose="020F0502020204030204"/>
                <a:cs typeface="Calibri" panose="020F0502020204030204"/>
                <a:sym typeface="Calibri" panose="020F0502020204030204"/>
              </a:rPr>
              <a:t>Stateful Multi-Layer Inspection (SMLI)</a:t>
            </a:r>
            <a:endParaRPr lang="en-US" sz="3000" b="1"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sp>
        <p:nvSpPr>
          <p:cNvPr id="3" name="TextBox 2"/>
          <p:cNvSpPr txBox="1"/>
          <p:nvPr/>
        </p:nvSpPr>
        <p:spPr>
          <a:xfrm>
            <a:off x="-1" y="2277387"/>
            <a:ext cx="9144000" cy="4399915"/>
          </a:xfrm>
          <a:prstGeom prst="rect">
            <a:avLst/>
          </a:prstGeom>
          <a:noFill/>
        </p:spPr>
        <p:txBody>
          <a:bodyPr wrap="square">
            <a:spAutoFit/>
          </a:bodyPr>
          <a:lstStyle/>
          <a:p>
            <a:pPr algn="just">
              <a:buFont typeface="+mj-lt"/>
              <a:buAutoNum type="arabicPeriod"/>
            </a:pPr>
            <a:r>
              <a:rPr lang="en-US" sz="2000" b="1" i="0" dirty="0">
                <a:solidFill>
                  <a:srgbClr val="374151"/>
                </a:solidFill>
                <a:effectLst/>
                <a:latin typeface="Times New Roman" panose="02020603050405020304" pitchFamily="18" charset="0"/>
                <a:cs typeface="Times New Roman" panose="02020603050405020304" pitchFamily="18" charset="0"/>
              </a:rPr>
              <a:t>Stateful Inspection:</a:t>
            </a:r>
            <a:endParaRPr lang="en-US" sz="20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2000" b="1" i="0" dirty="0">
                <a:solidFill>
                  <a:srgbClr val="374151"/>
                </a:solidFill>
                <a:effectLst/>
                <a:latin typeface="Times New Roman" panose="02020603050405020304" pitchFamily="18" charset="0"/>
                <a:cs typeface="Times New Roman" panose="02020603050405020304" pitchFamily="18" charset="0"/>
              </a:rPr>
              <a:t>Connection Tracking:</a:t>
            </a:r>
            <a:r>
              <a:rPr lang="en-US" sz="2000" b="0" i="0" dirty="0">
                <a:solidFill>
                  <a:srgbClr val="374151"/>
                </a:solidFill>
                <a:effectLst/>
                <a:latin typeface="Times New Roman" panose="02020603050405020304" pitchFamily="18" charset="0"/>
                <a:cs typeface="Times New Roman" panose="02020603050405020304" pitchFamily="18" charset="0"/>
              </a:rPr>
              <a:t> Stateful inspection involves tracking the state of active connections and making decisions based on the context of the traffic.</a:t>
            </a:r>
          </a:p>
          <a:p>
            <a:pPr marL="742950" lvl="1" indent="-285750" algn="just">
              <a:buFont typeface="+mj-lt"/>
              <a:buAutoNum type="arabicPeriod"/>
            </a:pPr>
            <a:r>
              <a:rPr lang="en-US" sz="2000" b="1" i="0" dirty="0">
                <a:solidFill>
                  <a:srgbClr val="374151"/>
                </a:solidFill>
                <a:effectLst/>
                <a:latin typeface="Times New Roman" panose="02020603050405020304" pitchFamily="18" charset="0"/>
                <a:cs typeface="Times New Roman" panose="02020603050405020304" pitchFamily="18" charset="0"/>
              </a:rPr>
              <a:t>Session Awareness:</a:t>
            </a:r>
            <a:r>
              <a:rPr lang="en-US" sz="2000" b="0" i="0" dirty="0">
                <a:solidFill>
                  <a:srgbClr val="374151"/>
                </a:solidFill>
                <a:effectLst/>
                <a:latin typeface="Times New Roman" panose="02020603050405020304" pitchFamily="18" charset="0"/>
                <a:cs typeface="Times New Roman" panose="02020603050405020304" pitchFamily="18" charset="0"/>
              </a:rPr>
              <a:t> It understands the state of network connections and can differentiate between new connection requests and established sessions.</a:t>
            </a:r>
          </a:p>
          <a:p>
            <a:pPr algn="just">
              <a:buFont typeface="+mj-lt"/>
              <a:buAutoNum type="arabicPeriod"/>
            </a:pPr>
            <a:r>
              <a:rPr lang="en-US" sz="2000" b="1" i="0" dirty="0">
                <a:solidFill>
                  <a:srgbClr val="374151"/>
                </a:solidFill>
                <a:effectLst/>
                <a:latin typeface="Times New Roman" panose="02020603050405020304" pitchFamily="18" charset="0"/>
                <a:cs typeface="Times New Roman" panose="02020603050405020304" pitchFamily="18" charset="0"/>
              </a:rPr>
              <a:t>Multi-Layer Inspection:</a:t>
            </a:r>
            <a:endParaRPr lang="en-US" sz="20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2000" b="1" i="0" dirty="0">
                <a:solidFill>
                  <a:srgbClr val="374151"/>
                </a:solidFill>
                <a:effectLst/>
                <a:latin typeface="Times New Roman" panose="02020603050405020304" pitchFamily="18" charset="0"/>
                <a:cs typeface="Times New Roman" panose="02020603050405020304" pitchFamily="18" charset="0"/>
              </a:rPr>
              <a:t>Network Layer:</a:t>
            </a:r>
            <a:r>
              <a:rPr lang="en-US" sz="2000" b="0" i="0" dirty="0">
                <a:solidFill>
                  <a:srgbClr val="374151"/>
                </a:solidFill>
                <a:effectLst/>
                <a:latin typeface="Times New Roman" panose="02020603050405020304" pitchFamily="18" charset="0"/>
                <a:cs typeface="Times New Roman" panose="02020603050405020304" pitchFamily="18" charset="0"/>
              </a:rPr>
              <a:t> Analyzes traffic at the network layer (Layer 3), considering source and destination IP addresses, as well as protocol types (e.g., TCP, UDP).</a:t>
            </a:r>
          </a:p>
          <a:p>
            <a:pPr marL="742950" lvl="1" indent="-285750" algn="just">
              <a:buFont typeface="+mj-lt"/>
              <a:buAutoNum type="arabicPeriod"/>
            </a:pPr>
            <a:r>
              <a:rPr lang="en-US" sz="2000" b="1" i="0" dirty="0">
                <a:solidFill>
                  <a:srgbClr val="374151"/>
                </a:solidFill>
                <a:effectLst/>
                <a:latin typeface="Times New Roman" panose="02020603050405020304" pitchFamily="18" charset="0"/>
                <a:cs typeface="Times New Roman" panose="02020603050405020304" pitchFamily="18" charset="0"/>
              </a:rPr>
              <a:t>Transport Layer:</a:t>
            </a:r>
            <a:r>
              <a:rPr lang="en-US" sz="2000" b="0" i="0" dirty="0">
                <a:solidFill>
                  <a:srgbClr val="374151"/>
                </a:solidFill>
                <a:effectLst/>
                <a:latin typeface="Times New Roman" panose="02020603050405020304" pitchFamily="18" charset="0"/>
                <a:cs typeface="Times New Roman" panose="02020603050405020304" pitchFamily="18" charset="0"/>
              </a:rPr>
              <a:t> Examines transport layer information, such as source and destination port numbers, to identify the specific application or service.</a:t>
            </a:r>
          </a:p>
          <a:p>
            <a:pPr marL="742950" lvl="1" indent="-285750" algn="just">
              <a:buFont typeface="+mj-lt"/>
              <a:buAutoNum type="arabicPeriod"/>
            </a:pPr>
            <a:r>
              <a:rPr lang="en-US" sz="2000" b="1" i="0" dirty="0">
                <a:solidFill>
                  <a:srgbClr val="374151"/>
                </a:solidFill>
                <a:effectLst/>
                <a:latin typeface="Times New Roman" panose="02020603050405020304" pitchFamily="18" charset="0"/>
                <a:cs typeface="Times New Roman" panose="02020603050405020304" pitchFamily="18" charset="0"/>
              </a:rPr>
              <a:t>Application Layer:</a:t>
            </a:r>
            <a:r>
              <a:rPr lang="en-US" sz="2000" b="0" i="0" dirty="0">
                <a:solidFill>
                  <a:srgbClr val="374151"/>
                </a:solidFill>
                <a:effectLst/>
                <a:latin typeface="Times New Roman" panose="02020603050405020304" pitchFamily="18" charset="0"/>
                <a:cs typeface="Times New Roman" panose="02020603050405020304" pitchFamily="18" charset="0"/>
              </a:rPr>
              <a:t> Goes beyond the network and transport layers to inspect the actual content of the data payload at the application layer (Layer 7). This allows the firewall to understand the context and nature of the traffic, including the applications being used.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pic>
        <p:nvPicPr>
          <p:cNvPr id="116" name="Google Shape;116;p4" descr="C:\Users\parul\Desktop\Untitled-1.png"/>
          <p:cNvPicPr preferRelativeResize="0"/>
          <p:nvPr/>
        </p:nvPicPr>
        <p:blipFill rotWithShape="1">
          <a:blip r:embed="rId4"/>
          <a:srcRect/>
          <a:stretch>
            <a:fillRect/>
          </a:stretch>
        </p:blipFill>
        <p:spPr>
          <a:xfrm>
            <a:off x="1857375" y="3071813"/>
            <a:ext cx="5430838" cy="2803525"/>
          </a:xfrm>
          <a:prstGeom prst="rect">
            <a:avLst/>
          </a:prstGeom>
          <a:noFill/>
          <a:ln>
            <a:noFill/>
          </a:ln>
        </p:spPr>
      </p:pic>
      <p:sp>
        <p:nvSpPr>
          <p:cNvPr id="117" name="Google Shape;117;p4"/>
          <p:cNvSpPr/>
          <p:nvPr/>
        </p:nvSpPr>
        <p:spPr>
          <a:xfrm>
            <a:off x="0" y="158653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dirty="0">
                <a:solidFill>
                  <a:schemeClr val="lt1"/>
                </a:solidFill>
                <a:latin typeface="Calibri" panose="020F0502020204030204"/>
                <a:ea typeface="Calibri" panose="020F0502020204030204"/>
                <a:cs typeface="Calibri" panose="020F0502020204030204"/>
                <a:sym typeface="Calibri" panose="020F0502020204030204"/>
              </a:rPr>
              <a:t>Working of Stateful Inspection</a:t>
            </a: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pic>
        <p:nvPicPr>
          <p:cNvPr id="3074" name="Picture 2" descr="Stateful Inspection Working Methodolog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294355"/>
            <a:ext cx="9144000" cy="43204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pic>
        <p:nvPicPr>
          <p:cNvPr id="116" name="Google Shape;116;p4" descr="C:\Users\parul\Desktop\Untitled-1.png"/>
          <p:cNvPicPr preferRelativeResize="0"/>
          <p:nvPr/>
        </p:nvPicPr>
        <p:blipFill rotWithShape="1">
          <a:blip r:embed="rId4"/>
          <a:srcRect/>
          <a:stretch>
            <a:fillRect/>
          </a:stretch>
        </p:blipFill>
        <p:spPr>
          <a:xfrm>
            <a:off x="1857375" y="3071813"/>
            <a:ext cx="5430838" cy="2803525"/>
          </a:xfrm>
          <a:prstGeom prst="rect">
            <a:avLst/>
          </a:prstGeom>
          <a:noFill/>
          <a:ln>
            <a:noFill/>
          </a:ln>
        </p:spPr>
      </p:pic>
      <p:sp>
        <p:nvSpPr>
          <p:cNvPr id="117" name="Google Shape;117;p4"/>
          <p:cNvSpPr/>
          <p:nvPr/>
        </p:nvSpPr>
        <p:spPr>
          <a:xfrm>
            <a:off x="0" y="158653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latin typeface="Calibri" panose="020F0502020204030204"/>
                <a:ea typeface="Calibri" panose="020F0502020204030204"/>
                <a:cs typeface="Calibri" panose="020F0502020204030204"/>
                <a:sym typeface="Calibri" panose="020F0502020204030204"/>
              </a:rPr>
              <a:t>Working of Stateful Inspection</a:t>
            </a:r>
            <a:endParaRPr lang="en-US" sz="3000" b="1"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sp>
        <p:nvSpPr>
          <p:cNvPr id="3" name="TextBox 2"/>
          <p:cNvSpPr txBox="1"/>
          <p:nvPr/>
        </p:nvSpPr>
        <p:spPr>
          <a:xfrm>
            <a:off x="96520" y="2637790"/>
            <a:ext cx="8953500" cy="4154170"/>
          </a:xfrm>
          <a:prstGeom prst="rect">
            <a:avLst/>
          </a:prstGeom>
          <a:noFill/>
        </p:spPr>
        <p:txBody>
          <a:bodyPr wrap="square">
            <a:spAutoFit/>
          </a:bodyPr>
          <a:lstStyle/>
          <a:p>
            <a:pPr marL="342900" indent="-342900" algn="just" fontAlgn="base">
              <a:buFont typeface="+mj-lt"/>
              <a:buAutoNum type="arabicPeriod"/>
            </a:pPr>
            <a:r>
              <a:rPr lang="en-US" sz="2400" b="0" i="0" dirty="0">
                <a:solidFill>
                  <a:srgbClr val="273239"/>
                </a:solidFill>
                <a:effectLst/>
                <a:latin typeface="Times New Roman" panose="02020603050405020304" pitchFamily="18" charset="0"/>
                <a:cs typeface="Times New Roman" panose="02020603050405020304" pitchFamily="18" charset="0"/>
              </a:rPr>
              <a:t>Stateful inspection detects communications packets over a period of time and examines both incoming and outgoing packets. </a:t>
            </a:r>
          </a:p>
          <a:p>
            <a:pPr marL="342900" indent="-342900" algn="just" fontAlgn="base">
              <a:buFont typeface="+mj-lt"/>
              <a:buAutoNum type="arabicPeriod"/>
            </a:pPr>
            <a:endParaRPr lang="en-US" sz="2400" b="0" i="0" dirty="0">
              <a:solidFill>
                <a:srgbClr val="273239"/>
              </a:solidFill>
              <a:effectLst/>
              <a:latin typeface="Times New Roman" panose="02020603050405020304" pitchFamily="18" charset="0"/>
              <a:cs typeface="Times New Roman" panose="02020603050405020304" pitchFamily="18" charset="0"/>
            </a:endParaRPr>
          </a:p>
          <a:p>
            <a:pPr marL="342900" indent="-342900" algn="just" fontAlgn="base">
              <a:buFont typeface="+mj-lt"/>
              <a:buAutoNum type="arabicPeriod"/>
            </a:pPr>
            <a:r>
              <a:rPr lang="en-US" sz="2400" b="0" i="0" dirty="0">
                <a:solidFill>
                  <a:srgbClr val="273239"/>
                </a:solidFill>
                <a:effectLst/>
                <a:latin typeface="Times New Roman" panose="02020603050405020304" pitchFamily="18" charset="0"/>
                <a:cs typeface="Times New Roman" panose="02020603050405020304" pitchFamily="18" charset="0"/>
              </a:rPr>
              <a:t>The firewall follows outgoing packets that request specific sorts of incoming packets and authorize incoming packets to undergo as long as they constitute an accurate response. </a:t>
            </a:r>
          </a:p>
          <a:p>
            <a:pPr marL="342900" indent="-342900" algn="just" fontAlgn="base">
              <a:buFont typeface="+mj-lt"/>
              <a:buAutoNum type="arabicPeriod"/>
            </a:pPr>
            <a:endParaRPr lang="en-US" sz="2400" b="0" i="0" dirty="0">
              <a:solidFill>
                <a:srgbClr val="273239"/>
              </a:solidFill>
              <a:effectLst/>
              <a:latin typeface="Times New Roman" panose="02020603050405020304" pitchFamily="18" charset="0"/>
              <a:cs typeface="Times New Roman" panose="02020603050405020304" pitchFamily="18" charset="0"/>
            </a:endParaRPr>
          </a:p>
          <a:p>
            <a:pPr marL="342900" indent="-342900" algn="just" fontAlgn="base">
              <a:buFont typeface="+mj-lt"/>
              <a:buAutoNum type="arabicPeriod"/>
            </a:pPr>
            <a:r>
              <a:rPr lang="en-US" sz="2400" b="0" i="0" dirty="0">
                <a:solidFill>
                  <a:srgbClr val="273239"/>
                </a:solidFill>
                <a:effectLst/>
                <a:latin typeface="Times New Roman" panose="02020603050405020304" pitchFamily="18" charset="0"/>
                <a:cs typeface="Times New Roman" panose="02020603050405020304" pitchFamily="18" charset="0"/>
              </a:rPr>
              <a:t>A stateful firewall monitors all sessions and verifies all packets, although the method it uses can vary counting on the firewall technology and therefore the communication protocol getting used.</a:t>
            </a:r>
          </a:p>
          <a:p>
            <a:pPr marL="342900" indent="-342900" algn="just" fontAlgn="base">
              <a:buFont typeface="+mj-lt"/>
              <a:buAutoNum type="arabicPeriod"/>
            </a:pPr>
            <a:endParaRPr lang="en-US" sz="2400" b="0" i="0" dirty="0">
              <a:solidFill>
                <a:srgbClr val="273239"/>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pic>
        <p:nvPicPr>
          <p:cNvPr id="116" name="Google Shape;116;p4" descr="C:\Users\parul\Desktop\Untitled-1.png"/>
          <p:cNvPicPr preferRelativeResize="0"/>
          <p:nvPr/>
        </p:nvPicPr>
        <p:blipFill rotWithShape="1">
          <a:blip r:embed="rId4"/>
          <a:srcRect/>
          <a:stretch>
            <a:fillRect/>
          </a:stretch>
        </p:blipFill>
        <p:spPr>
          <a:xfrm>
            <a:off x="1857375" y="3071813"/>
            <a:ext cx="5430838" cy="2803525"/>
          </a:xfrm>
          <a:prstGeom prst="rect">
            <a:avLst/>
          </a:prstGeom>
          <a:noFill/>
          <a:ln>
            <a:noFill/>
          </a:ln>
        </p:spPr>
      </p:pic>
      <p:sp>
        <p:nvSpPr>
          <p:cNvPr id="117" name="Google Shape;117;p4"/>
          <p:cNvSpPr/>
          <p:nvPr/>
        </p:nvSpPr>
        <p:spPr>
          <a:xfrm>
            <a:off x="0" y="158653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latin typeface="Calibri" panose="020F0502020204030204"/>
                <a:ea typeface="Calibri" panose="020F0502020204030204"/>
                <a:cs typeface="Calibri" panose="020F0502020204030204"/>
                <a:sym typeface="Calibri" panose="020F0502020204030204"/>
              </a:rPr>
              <a:t>Working of Stateful Inspection</a:t>
            </a:r>
            <a:endParaRPr lang="en-US" sz="3000" b="1"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sp>
        <p:nvSpPr>
          <p:cNvPr id="3" name="TextBox 2"/>
          <p:cNvSpPr txBox="1"/>
          <p:nvPr/>
        </p:nvSpPr>
        <p:spPr>
          <a:xfrm>
            <a:off x="0" y="2241550"/>
            <a:ext cx="8953500" cy="4892675"/>
          </a:xfrm>
          <a:prstGeom prst="rect">
            <a:avLst/>
          </a:prstGeom>
          <a:noFill/>
        </p:spPr>
        <p:txBody>
          <a:bodyPr wrap="square">
            <a:spAutoFit/>
          </a:bodyPr>
          <a:lstStyle/>
          <a:p>
            <a:pPr marL="457200" indent="-457200" algn="just" fontAlgn="base">
              <a:buFont typeface="+mj-lt"/>
              <a:buAutoNum type="arabicPeriod" startAt="4"/>
            </a:pPr>
            <a:r>
              <a:rPr lang="en-US" sz="2400" b="0" i="0" dirty="0">
                <a:solidFill>
                  <a:srgbClr val="273239"/>
                </a:solidFill>
                <a:effectLst/>
                <a:latin typeface="Times New Roman" panose="02020603050405020304" pitchFamily="18" charset="0"/>
                <a:cs typeface="Times New Roman" panose="02020603050405020304" pitchFamily="18" charset="0"/>
              </a:rPr>
              <a:t>For example, when the protocol is TCP, the firewall captures a packet’s state and context information and compares it to the prevailing session data. </a:t>
            </a:r>
          </a:p>
          <a:p>
            <a:pPr marL="342900" indent="-342900" algn="just" fontAlgn="base">
              <a:buFont typeface="+mj-lt"/>
              <a:buAutoNum type="arabicPeriod" startAt="4"/>
            </a:pPr>
            <a:r>
              <a:rPr lang="en-US" sz="2400" b="0" i="0" dirty="0">
                <a:solidFill>
                  <a:srgbClr val="273239"/>
                </a:solidFill>
                <a:effectLst/>
                <a:latin typeface="Times New Roman" panose="02020603050405020304" pitchFamily="18" charset="0"/>
                <a:cs typeface="Times New Roman" panose="02020603050405020304" pitchFamily="18" charset="0"/>
              </a:rPr>
              <a:t>If an identical entry already exists, the packet is allowed to undergo the firewall.</a:t>
            </a:r>
          </a:p>
          <a:p>
            <a:pPr marL="342900" indent="-342900" algn="just" fontAlgn="base">
              <a:buFont typeface="+mj-lt"/>
              <a:buAutoNum type="arabicPeriod" startAt="4"/>
            </a:pPr>
            <a:r>
              <a:rPr lang="en-US" sz="2400" b="0" i="0" dirty="0">
                <a:solidFill>
                  <a:srgbClr val="273239"/>
                </a:solidFill>
                <a:effectLst/>
                <a:latin typeface="Times New Roman" panose="02020603050405020304" pitchFamily="18" charset="0"/>
                <a:cs typeface="Times New Roman" panose="02020603050405020304" pitchFamily="18" charset="0"/>
              </a:rPr>
              <a:t> If the match is not found, then the packet must undergo certain policy checks. At that time, if the packet meets the policy requirements, the firewall assumes that it’s for a replacement connection and stores the session data within the appropriate tables. It then permits the packet to pass. </a:t>
            </a:r>
          </a:p>
          <a:p>
            <a:pPr marL="342900" indent="-342900" algn="just" fontAlgn="base">
              <a:buFont typeface="+mj-lt"/>
              <a:buAutoNum type="arabicPeriod" startAt="4"/>
            </a:pPr>
            <a:r>
              <a:rPr lang="en-US" sz="2400" b="0" i="0" dirty="0">
                <a:solidFill>
                  <a:srgbClr val="273239"/>
                </a:solidFill>
                <a:effectLst/>
                <a:latin typeface="Times New Roman" panose="02020603050405020304" pitchFamily="18" charset="0"/>
                <a:cs typeface="Times New Roman" panose="02020603050405020304" pitchFamily="18" charset="0"/>
              </a:rPr>
              <a:t>If the packet does not match the policy conditions, the packet is rejected.</a:t>
            </a:r>
          </a:p>
          <a:p>
            <a:pPr marL="342900" indent="-342900" algn="just" fontAlgn="base">
              <a:buFont typeface="+mj-lt"/>
              <a:buAutoNum type="arabicPeriod" startAt="4"/>
            </a:pPr>
            <a:endParaRPr lang="en-US" sz="2400" b="0" i="0" dirty="0">
              <a:solidFill>
                <a:srgbClr val="273239"/>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20320"/>
            <a:ext cx="9144000" cy="6900863"/>
          </a:xfrm>
          <a:prstGeom prst="rect">
            <a:avLst/>
          </a:prstGeom>
          <a:noFill/>
          <a:ln>
            <a:noFill/>
          </a:ln>
        </p:spPr>
      </p:pic>
      <p:pic>
        <p:nvPicPr>
          <p:cNvPr id="116" name="Google Shape;116;p4" descr="C:\Users\parul\Desktop\Untitled-1.png"/>
          <p:cNvPicPr preferRelativeResize="0"/>
          <p:nvPr/>
        </p:nvPicPr>
        <p:blipFill rotWithShape="1">
          <a:blip r:embed="rId4"/>
          <a:srcRect/>
          <a:stretch>
            <a:fillRect/>
          </a:stretch>
        </p:blipFill>
        <p:spPr>
          <a:xfrm>
            <a:off x="1857375" y="3071813"/>
            <a:ext cx="5430838" cy="2803525"/>
          </a:xfrm>
          <a:prstGeom prst="rect">
            <a:avLst/>
          </a:prstGeom>
          <a:noFill/>
          <a:ln>
            <a:noFill/>
          </a:ln>
        </p:spPr>
      </p:pic>
      <p:sp>
        <p:nvSpPr>
          <p:cNvPr id="117" name="Google Shape;117;p4"/>
          <p:cNvSpPr/>
          <p:nvPr/>
        </p:nvSpPr>
        <p:spPr>
          <a:xfrm>
            <a:off x="0" y="158653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dirty="0">
                <a:solidFill>
                  <a:schemeClr val="lt1"/>
                </a:solidFill>
                <a:latin typeface="Calibri" panose="020F0502020204030204"/>
                <a:ea typeface="Calibri" panose="020F0502020204030204"/>
                <a:cs typeface="Calibri" panose="020F0502020204030204"/>
                <a:sym typeface="Calibri" panose="020F0502020204030204"/>
              </a:rPr>
              <a:t>3. Stateless firewall</a:t>
            </a: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sp>
        <p:nvSpPr>
          <p:cNvPr id="3" name="TextBox 2"/>
          <p:cNvSpPr txBox="1"/>
          <p:nvPr/>
        </p:nvSpPr>
        <p:spPr>
          <a:xfrm>
            <a:off x="283944" y="2759074"/>
            <a:ext cx="8576110" cy="3046095"/>
          </a:xfrm>
          <a:prstGeom prst="rect">
            <a:avLst/>
          </a:prstGeom>
          <a:noFill/>
        </p:spPr>
        <p:txBody>
          <a:bodyPr wrap="square">
            <a:spAutoFit/>
          </a:bodyPr>
          <a:lstStyle/>
          <a:p>
            <a:pPr algn="just"/>
            <a:r>
              <a:rPr lang="en-US" sz="2400" b="0" i="0" dirty="0">
                <a:solidFill>
                  <a:srgbClr val="374151"/>
                </a:solidFill>
                <a:effectLst/>
                <a:latin typeface="Times New Roman" panose="02020603050405020304" pitchFamily="18" charset="0"/>
                <a:cs typeface="Times New Roman" panose="02020603050405020304" pitchFamily="18" charset="0"/>
              </a:rPr>
              <a:t>A Stateless Firewall is a network security device that filters and controls network traffic based solely on the predefined rules and criteria, without considering the context or state of the connections. Unlike Stateful Firewalls, which maintain a table of active connections and make decisions based on the state of each connection, Stateless Firewalls treat each packet in isolation</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example : Cisco IOS Access Control Lists (ACLs)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2"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pic>
        <p:nvPicPr>
          <p:cNvPr id="98" name="Google Shape;98;p2" descr="C:\Users\parul\Desktop\Untitled-1.png"/>
          <p:cNvPicPr preferRelativeResize="0"/>
          <p:nvPr/>
        </p:nvPicPr>
        <p:blipFill rotWithShape="1">
          <a:blip r:embed="rId4"/>
          <a:srcRect/>
          <a:stretch>
            <a:fillRect/>
          </a:stretch>
        </p:blipFill>
        <p:spPr>
          <a:xfrm>
            <a:off x="1857375" y="2571750"/>
            <a:ext cx="5430838" cy="2803525"/>
          </a:xfrm>
          <a:prstGeom prst="rect">
            <a:avLst/>
          </a:prstGeom>
          <a:noFill/>
          <a:ln>
            <a:noFill/>
          </a:ln>
        </p:spPr>
      </p:pic>
      <p:sp>
        <p:nvSpPr>
          <p:cNvPr id="99" name="Google Shape;99;p2"/>
          <p:cNvSpPr/>
          <p:nvPr/>
        </p:nvSpPr>
        <p:spPr>
          <a:xfrm>
            <a:off x="0" y="3714750"/>
            <a:ext cx="9144000" cy="714375"/>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00" name="Google Shape;100;p2"/>
          <p:cNvSpPr/>
          <p:nvPr/>
        </p:nvSpPr>
        <p:spPr>
          <a:xfrm>
            <a:off x="0" y="3756025"/>
            <a:ext cx="9144000" cy="63182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500" b="1" i="0" u="none" strike="noStrike" cap="none" dirty="0">
                <a:solidFill>
                  <a:schemeClr val="lt1"/>
                </a:solidFill>
                <a:latin typeface="Calibri" panose="020F0502020204030204"/>
                <a:ea typeface="Calibri" panose="020F0502020204030204"/>
                <a:cs typeface="Calibri" panose="020F0502020204030204"/>
                <a:sym typeface="Calibri" panose="020F0502020204030204"/>
              </a:rPr>
              <a:t>Network Defense tools</a:t>
            </a:r>
            <a:endParaRPr sz="3500" b="1" i="0" u="none" strike="noStrike" cap="none"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1" name="Google Shape;101;p2"/>
          <p:cNvSpPr/>
          <p:nvPr/>
        </p:nvSpPr>
        <p:spPr>
          <a:xfrm>
            <a:off x="0" y="2820194"/>
            <a:ext cx="9144000" cy="63023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5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CHAPTER-3</a:t>
            </a:r>
            <a:endParaRPr sz="3500" b="1"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pic>
        <p:nvPicPr>
          <p:cNvPr id="116" name="Google Shape;116;p4" descr="C:\Users\parul\Desktop\Untitled-1.png"/>
          <p:cNvPicPr preferRelativeResize="0"/>
          <p:nvPr/>
        </p:nvPicPr>
        <p:blipFill rotWithShape="1">
          <a:blip r:embed="rId4"/>
          <a:srcRect/>
          <a:stretch>
            <a:fillRect/>
          </a:stretch>
        </p:blipFill>
        <p:spPr>
          <a:xfrm>
            <a:off x="1857375" y="3071813"/>
            <a:ext cx="5430838" cy="2803525"/>
          </a:xfrm>
          <a:prstGeom prst="rect">
            <a:avLst/>
          </a:prstGeom>
          <a:noFill/>
          <a:ln>
            <a:noFill/>
          </a:ln>
        </p:spPr>
      </p:pic>
      <p:sp>
        <p:nvSpPr>
          <p:cNvPr id="117" name="Google Shape;117;p4"/>
          <p:cNvSpPr/>
          <p:nvPr/>
        </p:nvSpPr>
        <p:spPr>
          <a:xfrm>
            <a:off x="0" y="158653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latin typeface="Calibri" panose="020F0502020204030204"/>
                <a:ea typeface="Calibri" panose="020F0502020204030204"/>
                <a:cs typeface="Calibri" panose="020F0502020204030204"/>
                <a:sym typeface="Calibri" panose="020F0502020204030204"/>
              </a:rPr>
              <a:t>  Stateless firewall</a:t>
            </a:r>
            <a:endParaRPr lang="en-US" sz="3000" b="1"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sp>
        <p:nvSpPr>
          <p:cNvPr id="3" name="TextBox 2"/>
          <p:cNvSpPr txBox="1"/>
          <p:nvPr/>
        </p:nvSpPr>
        <p:spPr>
          <a:xfrm>
            <a:off x="0" y="2229472"/>
            <a:ext cx="9144000" cy="4154170"/>
          </a:xfrm>
          <a:prstGeom prst="rect">
            <a:avLst/>
          </a:prstGeom>
          <a:noFill/>
        </p:spPr>
        <p:txBody>
          <a:bodyPr wrap="square">
            <a:spAutoFit/>
          </a:bodyPr>
          <a:lstStyle/>
          <a:p>
            <a:pPr algn="just"/>
            <a:r>
              <a:rPr lang="en-US" sz="2400" b="1" dirty="0">
                <a:solidFill>
                  <a:srgbClr val="374151"/>
                </a:solidFill>
                <a:latin typeface="Times New Roman" panose="02020603050405020304" pitchFamily="18" charset="0"/>
                <a:cs typeface="Times New Roman" panose="02020603050405020304" pitchFamily="18" charset="0"/>
              </a:rPr>
              <a:t>1.</a:t>
            </a:r>
            <a:r>
              <a:rPr lang="en-US" sz="2400" b="1" i="0" dirty="0">
                <a:solidFill>
                  <a:srgbClr val="374151"/>
                </a:solidFill>
                <a:effectLst/>
                <a:latin typeface="Times New Roman" panose="02020603050405020304" pitchFamily="18" charset="0"/>
                <a:cs typeface="Times New Roman" panose="02020603050405020304" pitchFamily="18" charset="0"/>
              </a:rPr>
              <a:t> Packet-Level Filtering:</a:t>
            </a:r>
            <a:endParaRPr lang="en-US" sz="24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2400" b="0" i="0" dirty="0">
                <a:solidFill>
                  <a:srgbClr val="374151"/>
                </a:solidFill>
                <a:effectLst/>
                <a:latin typeface="Times New Roman" panose="02020603050405020304" pitchFamily="18" charset="0"/>
                <a:cs typeface="Times New Roman" panose="02020603050405020304" pitchFamily="18" charset="0"/>
              </a:rPr>
              <a:t>Stateless Firewalls operate at the network layer (Layer 3) of the OSI model and inspect individual packets of data.</a:t>
            </a:r>
          </a:p>
          <a:p>
            <a:pPr marL="742950" lvl="1" indent="-285750" algn="just">
              <a:buFont typeface="+mj-lt"/>
              <a:buAutoNum type="arabicPeriod"/>
            </a:pPr>
            <a:r>
              <a:rPr lang="en-US" sz="2400" b="0" i="0" dirty="0">
                <a:solidFill>
                  <a:srgbClr val="374151"/>
                </a:solidFill>
                <a:effectLst/>
                <a:latin typeface="Times New Roman" panose="02020603050405020304" pitchFamily="18" charset="0"/>
                <a:cs typeface="Times New Roman" panose="02020603050405020304" pitchFamily="18" charset="0"/>
              </a:rPr>
              <a:t>Filtering decisions are based on specific attributes of each packet, such as source and destination IP addresses, source and destination port numbers, and protocol type (e.g., TCP, UDP, ICMP).</a:t>
            </a:r>
          </a:p>
          <a:p>
            <a:pPr algn="just"/>
            <a:r>
              <a:rPr lang="en-US" sz="2400" b="1" dirty="0">
                <a:solidFill>
                  <a:srgbClr val="374151"/>
                </a:solidFill>
                <a:latin typeface="Times New Roman" panose="02020603050405020304" pitchFamily="18" charset="0"/>
                <a:cs typeface="Times New Roman" panose="02020603050405020304" pitchFamily="18" charset="0"/>
              </a:rPr>
              <a:t>2.</a:t>
            </a:r>
            <a:r>
              <a:rPr lang="en-US" sz="2400" b="1" i="0" dirty="0">
                <a:solidFill>
                  <a:srgbClr val="374151"/>
                </a:solidFill>
                <a:effectLst/>
                <a:latin typeface="Times New Roman" panose="02020603050405020304" pitchFamily="18" charset="0"/>
                <a:cs typeface="Times New Roman" panose="02020603050405020304" pitchFamily="18" charset="0"/>
              </a:rPr>
              <a:t> Rule-Based Filtering:</a:t>
            </a:r>
            <a:endParaRPr lang="en-US" sz="24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US" sz="2400" b="0" i="0" dirty="0">
                <a:solidFill>
                  <a:srgbClr val="374151"/>
                </a:solidFill>
                <a:effectLst/>
                <a:latin typeface="Times New Roman" panose="02020603050405020304" pitchFamily="18" charset="0"/>
                <a:cs typeface="Times New Roman" panose="02020603050405020304" pitchFamily="18" charset="0"/>
              </a:rPr>
              <a:t>Administrators define rules that dictate which packets are allowed and which are denied.</a:t>
            </a:r>
          </a:p>
          <a:p>
            <a:pPr marL="742950" lvl="1" indent="-285750" algn="just">
              <a:buFont typeface="+mj-lt"/>
              <a:buAutoNum type="arabicPeriod"/>
            </a:pPr>
            <a:r>
              <a:rPr lang="en-US" sz="2400" b="0" i="0" dirty="0">
                <a:solidFill>
                  <a:srgbClr val="374151"/>
                </a:solidFill>
                <a:effectLst/>
                <a:latin typeface="Times New Roman" panose="02020603050405020304" pitchFamily="18" charset="0"/>
                <a:cs typeface="Times New Roman" panose="02020603050405020304" pitchFamily="18" charset="0"/>
              </a:rPr>
              <a:t>Rules are typically based on static criteria, such as IP addresses and port numbers, without considering the state of connections.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pic>
        <p:nvPicPr>
          <p:cNvPr id="116" name="Google Shape;116;p4" descr="C:\Users\parul\Desktop\Untitled-1.png"/>
          <p:cNvPicPr preferRelativeResize="0"/>
          <p:nvPr/>
        </p:nvPicPr>
        <p:blipFill rotWithShape="1">
          <a:blip r:embed="rId4"/>
          <a:srcRect/>
          <a:stretch>
            <a:fillRect/>
          </a:stretch>
        </p:blipFill>
        <p:spPr>
          <a:xfrm>
            <a:off x="1857375" y="3071813"/>
            <a:ext cx="5430838" cy="2803525"/>
          </a:xfrm>
          <a:prstGeom prst="rect">
            <a:avLst/>
          </a:prstGeom>
          <a:noFill/>
          <a:ln>
            <a:noFill/>
          </a:ln>
        </p:spPr>
      </p:pic>
      <p:sp>
        <p:nvSpPr>
          <p:cNvPr id="117" name="Google Shape;117;p4"/>
          <p:cNvSpPr/>
          <p:nvPr/>
        </p:nvSpPr>
        <p:spPr>
          <a:xfrm>
            <a:off x="0" y="158653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latin typeface="Calibri" panose="020F0502020204030204"/>
                <a:ea typeface="Calibri" panose="020F0502020204030204"/>
                <a:cs typeface="Calibri" panose="020F0502020204030204"/>
                <a:sym typeface="Calibri" panose="020F0502020204030204"/>
              </a:rPr>
              <a:t>  Stateless firewall</a:t>
            </a:r>
            <a:endParaRPr lang="en-US" sz="3000" b="1"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sp>
        <p:nvSpPr>
          <p:cNvPr id="3" name="TextBox 2"/>
          <p:cNvSpPr txBox="1"/>
          <p:nvPr/>
        </p:nvSpPr>
        <p:spPr>
          <a:xfrm>
            <a:off x="161130" y="2412798"/>
            <a:ext cx="8821737" cy="4154170"/>
          </a:xfrm>
          <a:prstGeom prst="rect">
            <a:avLst/>
          </a:prstGeom>
          <a:noFill/>
        </p:spPr>
        <p:txBody>
          <a:bodyPr wrap="square">
            <a:spAutoFit/>
          </a:bodyPr>
          <a:lstStyle/>
          <a:p>
            <a:pPr algn="l"/>
            <a:r>
              <a:rPr lang="en-US" sz="2400" b="1" i="0" dirty="0">
                <a:solidFill>
                  <a:srgbClr val="374151"/>
                </a:solidFill>
                <a:effectLst/>
                <a:latin typeface="Times New Roman" panose="02020603050405020304" pitchFamily="18" charset="0"/>
                <a:cs typeface="Times New Roman" panose="02020603050405020304" pitchFamily="18" charset="0"/>
              </a:rPr>
              <a:t>3. No Connection Tracking:</a:t>
            </a:r>
            <a:endParaRPr lang="en-US" sz="24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2400" b="0" i="0" dirty="0">
                <a:solidFill>
                  <a:srgbClr val="374151"/>
                </a:solidFill>
                <a:effectLst/>
                <a:latin typeface="Times New Roman" panose="02020603050405020304" pitchFamily="18" charset="0"/>
                <a:cs typeface="Times New Roman" panose="02020603050405020304" pitchFamily="18" charset="0"/>
              </a:rPr>
              <a:t>Unlike Stateful Firewalls, Stateless Firewalls do not maintain a table of active connections or sessions.</a:t>
            </a:r>
          </a:p>
          <a:p>
            <a:pPr marL="742950" lvl="1" indent="-285750" algn="l">
              <a:buFont typeface="+mj-lt"/>
              <a:buAutoNum type="arabicPeriod"/>
            </a:pPr>
            <a:r>
              <a:rPr lang="en-US" sz="2400" b="0" i="0" dirty="0">
                <a:solidFill>
                  <a:srgbClr val="374151"/>
                </a:solidFill>
                <a:effectLst/>
                <a:latin typeface="Times New Roman" panose="02020603050405020304" pitchFamily="18" charset="0"/>
                <a:cs typeface="Times New Roman" panose="02020603050405020304" pitchFamily="18" charset="0"/>
              </a:rPr>
              <a:t>Each packet is evaluated independently of previous or subsequent packets.</a:t>
            </a:r>
          </a:p>
          <a:p>
            <a:pPr algn="l"/>
            <a:r>
              <a:rPr lang="en-US" sz="2400" b="1" i="0" dirty="0">
                <a:solidFill>
                  <a:srgbClr val="374151"/>
                </a:solidFill>
                <a:effectLst/>
                <a:latin typeface="Times New Roman" panose="02020603050405020304" pitchFamily="18" charset="0"/>
                <a:cs typeface="Times New Roman" panose="02020603050405020304" pitchFamily="18" charset="0"/>
              </a:rPr>
              <a:t>4. Efficiency:</a:t>
            </a:r>
            <a:endParaRPr lang="en-US" sz="24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2400" b="0" i="0" dirty="0">
                <a:solidFill>
                  <a:srgbClr val="374151"/>
                </a:solidFill>
                <a:effectLst/>
                <a:latin typeface="Times New Roman" panose="02020603050405020304" pitchFamily="18" charset="0"/>
                <a:cs typeface="Times New Roman" panose="02020603050405020304" pitchFamily="18" charset="0"/>
              </a:rPr>
              <a:t>Stateless Firewalls are generally more efficient than Stateful Firewalls in terms of processing speed because they don't have to keep track of connection states.</a:t>
            </a:r>
          </a:p>
          <a:p>
            <a:pPr marL="742950" lvl="1" indent="-285750" algn="l">
              <a:buFont typeface="+mj-lt"/>
              <a:buAutoNum type="arabicPeriod"/>
            </a:pPr>
            <a:r>
              <a:rPr lang="en-US" sz="2400" b="0" i="0" dirty="0">
                <a:solidFill>
                  <a:srgbClr val="374151"/>
                </a:solidFill>
                <a:effectLst/>
                <a:latin typeface="Times New Roman" panose="02020603050405020304" pitchFamily="18" charset="0"/>
                <a:cs typeface="Times New Roman" panose="02020603050405020304" pitchFamily="18" charset="0"/>
              </a:rPr>
              <a:t>This makes them suitable for high-speed networks and environments where minimal latency is crucial.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pic>
        <p:nvPicPr>
          <p:cNvPr id="116" name="Google Shape;116;p4" descr="C:\Users\parul\Desktop\Untitled-1.png"/>
          <p:cNvPicPr preferRelativeResize="0"/>
          <p:nvPr/>
        </p:nvPicPr>
        <p:blipFill rotWithShape="1">
          <a:blip r:embed="rId4"/>
          <a:srcRect/>
          <a:stretch>
            <a:fillRect/>
          </a:stretch>
        </p:blipFill>
        <p:spPr>
          <a:xfrm>
            <a:off x="1857375" y="3071813"/>
            <a:ext cx="5430838" cy="2803525"/>
          </a:xfrm>
          <a:prstGeom prst="rect">
            <a:avLst/>
          </a:prstGeom>
          <a:noFill/>
          <a:ln>
            <a:noFill/>
          </a:ln>
        </p:spPr>
      </p:pic>
      <p:sp>
        <p:nvSpPr>
          <p:cNvPr id="117" name="Google Shape;117;p4"/>
          <p:cNvSpPr/>
          <p:nvPr/>
        </p:nvSpPr>
        <p:spPr>
          <a:xfrm>
            <a:off x="0" y="158653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latin typeface="Calibri" panose="020F0502020204030204"/>
                <a:ea typeface="Calibri" panose="020F0502020204030204"/>
                <a:cs typeface="Calibri" panose="020F0502020204030204"/>
                <a:sym typeface="Calibri" panose="020F0502020204030204"/>
              </a:rPr>
              <a:t>  4. Application-level gateway (Proxy firewall)</a:t>
            </a:r>
            <a:endParaRPr lang="en-US" sz="3000" b="1"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sp>
        <p:nvSpPr>
          <p:cNvPr id="5" name="TextBox 4"/>
          <p:cNvSpPr txBox="1"/>
          <p:nvPr/>
        </p:nvSpPr>
        <p:spPr>
          <a:xfrm>
            <a:off x="190500" y="2273935"/>
            <a:ext cx="8831580" cy="4399915"/>
          </a:xfrm>
          <a:prstGeom prst="rect">
            <a:avLst/>
          </a:prstGeom>
          <a:noFill/>
        </p:spPr>
        <p:txBody>
          <a:bodyPr wrap="square">
            <a:spAutoFit/>
          </a:bodyPr>
          <a:lstStyle/>
          <a:p>
            <a:pPr algn="just"/>
            <a:r>
              <a:rPr lang="en-US" sz="2000" dirty="0"/>
              <a:t>An Application Layer Gateway (ALG) firewall, also known as a proxy firewall, operates at the application layer (Layer 7) of the OSI model. Unlike traditional firewalls that work at lower layers and filter traffic based on IP addresses and port numbers, ALG firewalls understand specific application protocols and can make decisions based on the content of the data being transmitted. ALG firewalls act as intermediaries between clients and servers, providing enhanced security features.</a:t>
            </a:r>
          </a:p>
          <a:p>
            <a:pPr algn="just"/>
            <a:r>
              <a:rPr lang="en-US" sz="2000" dirty="0"/>
              <a:t>Example : Squid Proxy Server.</a:t>
            </a:r>
          </a:p>
          <a:p>
            <a:pPr algn="just"/>
            <a:endParaRPr lang="en-US" sz="2000" dirty="0"/>
          </a:p>
          <a:p>
            <a:pPr algn="just"/>
            <a:r>
              <a:rPr lang="en-US" sz="2000" b="1" dirty="0"/>
              <a:t>Benefits of Application-level gateways</a:t>
            </a:r>
          </a:p>
          <a:p>
            <a:pPr marL="342900" indent="-342900" algn="just">
              <a:buFont typeface="Arial" panose="020B0604020202020204" pitchFamily="34" charset="0"/>
              <a:buChar char="•"/>
            </a:pPr>
            <a:r>
              <a:rPr lang="en-US" sz="2000" dirty="0"/>
              <a:t>Safest firewall</a:t>
            </a:r>
          </a:p>
          <a:p>
            <a:pPr marL="342900" indent="-342900" algn="just">
              <a:buFont typeface="Arial" panose="020B0604020202020204" pitchFamily="34" charset="0"/>
              <a:buChar char="•"/>
            </a:pPr>
            <a:r>
              <a:rPr lang="en-US" sz="2000" dirty="0"/>
              <a:t>Deep packet inspection</a:t>
            </a:r>
          </a:p>
          <a:p>
            <a:pPr marL="342900" indent="-342900" algn="just">
              <a:buFont typeface="Arial" panose="020B0604020202020204" pitchFamily="34" charset="0"/>
              <a:buChar char="•"/>
            </a:pPr>
            <a:r>
              <a:rPr lang="en-US" sz="2000" dirty="0"/>
              <a:t>Significant slowdowns</a:t>
            </a:r>
          </a:p>
          <a:p>
            <a:pPr marL="342900" indent="-342900" algn="just">
              <a:buFont typeface="Arial" panose="020B0604020202020204" pitchFamily="34" charset="0"/>
              <a:buChar char="•"/>
            </a:pPr>
            <a:r>
              <a:rPr lang="en-US" sz="2000" dirty="0"/>
              <a:t>Safeguard resource identity and location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pic>
        <p:nvPicPr>
          <p:cNvPr id="116" name="Google Shape;116;p4" descr="C:\Users\parul\Desktop\Untitled-1.png"/>
          <p:cNvPicPr preferRelativeResize="0"/>
          <p:nvPr/>
        </p:nvPicPr>
        <p:blipFill rotWithShape="1">
          <a:blip r:embed="rId4"/>
          <a:srcRect/>
          <a:stretch>
            <a:fillRect/>
          </a:stretch>
        </p:blipFill>
        <p:spPr>
          <a:xfrm>
            <a:off x="1857375" y="3071813"/>
            <a:ext cx="5430838" cy="2803525"/>
          </a:xfrm>
          <a:prstGeom prst="rect">
            <a:avLst/>
          </a:prstGeom>
          <a:noFill/>
          <a:ln>
            <a:noFill/>
          </a:ln>
        </p:spPr>
      </p:pic>
      <p:sp>
        <p:nvSpPr>
          <p:cNvPr id="117" name="Google Shape;117;p4"/>
          <p:cNvSpPr/>
          <p:nvPr/>
        </p:nvSpPr>
        <p:spPr>
          <a:xfrm>
            <a:off x="0" y="158653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latin typeface="Calibri" panose="020F0502020204030204"/>
                <a:ea typeface="Calibri" panose="020F0502020204030204"/>
                <a:cs typeface="Calibri" panose="020F0502020204030204"/>
                <a:sym typeface="Calibri" panose="020F0502020204030204"/>
              </a:rPr>
              <a:t>  5. Circuit-level gateway</a:t>
            </a:r>
            <a:endParaRPr lang="en-US" sz="3000" b="1"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sp>
        <p:nvSpPr>
          <p:cNvPr id="5" name="TextBox 4"/>
          <p:cNvSpPr txBox="1"/>
          <p:nvPr/>
        </p:nvSpPr>
        <p:spPr>
          <a:xfrm>
            <a:off x="0" y="2342528"/>
            <a:ext cx="9144000" cy="3999865"/>
          </a:xfrm>
          <a:prstGeom prst="rect">
            <a:avLst/>
          </a:prstGeom>
          <a:noFill/>
        </p:spPr>
        <p:txBody>
          <a:bodyPr wrap="square">
            <a:spAutoFit/>
          </a:bodyPr>
          <a:lstStyle/>
          <a:p>
            <a:endParaRPr lang="en-US" dirty="0"/>
          </a:p>
          <a:p>
            <a:pPr algn="just"/>
            <a:r>
              <a:rPr lang="en-US" sz="2000" dirty="0"/>
              <a:t>A Circuit-Level Gateway (CLG) is a type of firewall that operates at the session layer (Layer 5) of the OSI model. Unlike stateful firewalls or application layer gateways that inspect and filter packets at higher layers, circuit-level gateways focus on controlling sessions and connections at a more basic level. The primary function of a circuit-level gateway is to determine whether a given communication session is allowed based on network-level information.</a:t>
            </a:r>
          </a:p>
          <a:p>
            <a:pPr algn="just"/>
            <a:r>
              <a:rPr lang="en-US" sz="2000" dirty="0"/>
              <a:t>Example : Microsoft Forefront Threat Management Gateway (TMG)</a:t>
            </a:r>
          </a:p>
          <a:p>
            <a:pPr algn="just"/>
            <a:endParaRPr lang="en-US" sz="2000" dirty="0"/>
          </a:p>
          <a:p>
            <a:pPr algn="just"/>
            <a:r>
              <a:rPr lang="en-US" sz="2000" b="1" dirty="0"/>
              <a:t>Benefits of Circuit-level gateway</a:t>
            </a:r>
            <a:endParaRPr lang="en-US" sz="2000" dirty="0"/>
          </a:p>
          <a:p>
            <a:pPr marL="285750" indent="-285750" algn="just">
              <a:buFont typeface="Arial" panose="020B0604020202020204" pitchFamily="34" charset="0"/>
              <a:buChar char="•"/>
            </a:pPr>
            <a:r>
              <a:rPr lang="en-US" sz="2000" dirty="0"/>
              <a:t>Simple and inexpensive</a:t>
            </a:r>
          </a:p>
          <a:p>
            <a:pPr marL="285750" indent="-285750" algn="just">
              <a:buFont typeface="Arial" panose="020B0604020202020204" pitchFamily="34" charset="0"/>
              <a:buChar char="•"/>
            </a:pPr>
            <a:r>
              <a:rPr lang="en-US" sz="2000" dirty="0"/>
              <a:t>A single form of protection is insufficient</a:t>
            </a:r>
          </a:p>
          <a:p>
            <a:pPr marL="285750" indent="-285750" algn="just">
              <a:buFont typeface="Arial" panose="020B0604020202020204" pitchFamily="34" charset="0"/>
              <a:buChar char="•"/>
            </a:pPr>
            <a:r>
              <a:rPr lang="en-US" sz="2000" dirty="0"/>
              <a:t>Setup and management are simple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pic>
        <p:nvPicPr>
          <p:cNvPr id="116" name="Google Shape;116;p4" descr="C:\Users\parul\Desktop\Untitled-1.png"/>
          <p:cNvPicPr preferRelativeResize="0"/>
          <p:nvPr/>
        </p:nvPicPr>
        <p:blipFill rotWithShape="1">
          <a:blip r:embed="rId4"/>
          <a:srcRect/>
          <a:stretch>
            <a:fillRect/>
          </a:stretch>
        </p:blipFill>
        <p:spPr>
          <a:xfrm rot="5400000">
            <a:off x="1681105" y="4248914"/>
            <a:ext cx="5430838" cy="2803525"/>
          </a:xfrm>
          <a:prstGeom prst="rect">
            <a:avLst/>
          </a:prstGeom>
          <a:noFill/>
          <a:ln>
            <a:noFill/>
          </a:ln>
        </p:spPr>
      </p:pic>
      <p:sp>
        <p:nvSpPr>
          <p:cNvPr id="117" name="Google Shape;117;p4"/>
          <p:cNvSpPr/>
          <p:nvPr/>
        </p:nvSpPr>
        <p:spPr>
          <a:xfrm>
            <a:off x="-1" y="1513578"/>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latin typeface="Calibri" panose="020F0502020204030204"/>
                <a:ea typeface="Calibri" panose="020F0502020204030204"/>
                <a:cs typeface="Calibri" panose="020F0502020204030204"/>
                <a:sym typeface="Calibri" panose="020F0502020204030204"/>
              </a:rPr>
              <a:t>  6. Cloud firewall</a:t>
            </a:r>
            <a:endParaRPr lang="en-US" sz="3000" b="1"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000" i="0" u="none" strike="noStrike" cap="none"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7" name="TextBox 6"/>
          <p:cNvSpPr txBox="1"/>
          <p:nvPr/>
        </p:nvSpPr>
        <p:spPr>
          <a:xfrm>
            <a:off x="1" y="2247163"/>
            <a:ext cx="9143999" cy="4399915"/>
          </a:xfrm>
          <a:prstGeom prst="rect">
            <a:avLst/>
          </a:prstGeom>
          <a:noFill/>
        </p:spPr>
        <p:txBody>
          <a:bodyPr wrap="square">
            <a:spAutoFit/>
          </a:bodyPr>
          <a:lstStyle/>
          <a:p>
            <a:r>
              <a:rPr lang="en-US" sz="2000" dirty="0"/>
              <a:t>A cloud firewall is a network security solution that is specifically designed to protect cloud-based resources and applications. It serves as a barrier between an organization's infrastructure hosted in the cloud and external threats, such as unauthorized access, malicious attacks, and data breaches. Cloud firewalls provide security for virtualized environments and are often an integral part of cloud security strategies.</a:t>
            </a:r>
          </a:p>
          <a:p>
            <a:r>
              <a:rPr lang="en-US" sz="2000" dirty="0"/>
              <a:t>Example: AWS WAF, Azure Firewall, Google Cloud Armor , Cloudflare Firewall</a:t>
            </a:r>
          </a:p>
          <a:p>
            <a:endParaRPr lang="en-US" sz="2000" dirty="0"/>
          </a:p>
          <a:p>
            <a:r>
              <a:rPr lang="en-US" sz="2000" b="1" dirty="0"/>
              <a:t>Benefits of Cloud firewall</a:t>
            </a:r>
            <a:endParaRPr lang="en-US" sz="2000" dirty="0"/>
          </a:p>
          <a:p>
            <a:pPr marL="342900" indent="-342900">
              <a:buFont typeface="Arial" panose="020B0604020202020204" pitchFamily="34" charset="0"/>
              <a:buChar char="•"/>
            </a:pPr>
            <a:r>
              <a:rPr lang="en-US" sz="2000" dirty="0"/>
              <a:t>Unified security policy</a:t>
            </a:r>
          </a:p>
          <a:p>
            <a:pPr marL="342900" indent="-342900">
              <a:buFont typeface="Arial" panose="020B0604020202020204" pitchFamily="34" charset="0"/>
              <a:buChar char="•"/>
            </a:pPr>
            <a:r>
              <a:rPr lang="en-US" sz="2000" dirty="0"/>
              <a:t>Flexible deployment</a:t>
            </a:r>
          </a:p>
          <a:p>
            <a:pPr marL="342900" indent="-342900">
              <a:buFont typeface="Arial" panose="020B0604020202020204" pitchFamily="34" charset="0"/>
              <a:buChar char="•"/>
            </a:pPr>
            <a:r>
              <a:rPr lang="en-US" sz="2000" dirty="0"/>
              <a:t>Simplified deployment and maintenance</a:t>
            </a:r>
          </a:p>
          <a:p>
            <a:pPr marL="342900" indent="-342900">
              <a:buFont typeface="Arial" panose="020B0604020202020204" pitchFamily="34" charset="0"/>
              <a:buChar char="•"/>
            </a:pPr>
            <a:r>
              <a:rPr lang="en-US" sz="2000" dirty="0"/>
              <a:t>Improved scalability</a:t>
            </a:r>
          </a:p>
          <a:p>
            <a:pPr marL="342900" indent="-342900">
              <a:buFont typeface="Arial" panose="020B0604020202020204" pitchFamily="34" charset="0"/>
              <a:buChar char="•"/>
            </a:pPr>
            <a:r>
              <a:rPr lang="en-US" sz="2000" dirty="0"/>
              <a:t>Automatic updates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pic>
        <p:nvPicPr>
          <p:cNvPr id="116" name="Google Shape;116;p4" descr="C:\Users\parul\Desktop\Untitled-1.png"/>
          <p:cNvPicPr preferRelativeResize="0"/>
          <p:nvPr/>
        </p:nvPicPr>
        <p:blipFill rotWithShape="1">
          <a:blip r:embed="rId4"/>
          <a:srcRect/>
          <a:stretch>
            <a:fillRect/>
          </a:stretch>
        </p:blipFill>
        <p:spPr>
          <a:xfrm>
            <a:off x="1857375" y="3071813"/>
            <a:ext cx="5430838" cy="2803525"/>
          </a:xfrm>
          <a:prstGeom prst="rect">
            <a:avLst/>
          </a:prstGeom>
          <a:noFill/>
          <a:ln>
            <a:noFill/>
          </a:ln>
        </p:spPr>
      </p:pic>
      <p:sp>
        <p:nvSpPr>
          <p:cNvPr id="117" name="Google Shape;117;p4"/>
          <p:cNvSpPr/>
          <p:nvPr/>
        </p:nvSpPr>
        <p:spPr>
          <a:xfrm>
            <a:off x="0" y="158653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latin typeface="Calibri" panose="020F0502020204030204"/>
                <a:ea typeface="Calibri" panose="020F0502020204030204"/>
                <a:cs typeface="Calibri" panose="020F0502020204030204"/>
                <a:sym typeface="Calibri" panose="020F0502020204030204"/>
              </a:rPr>
              <a:t>  7. Next-Generation Firewall (NGFW)</a:t>
            </a:r>
            <a:endParaRPr lang="en-US" sz="3000" b="1"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sp>
        <p:nvSpPr>
          <p:cNvPr id="5" name="TextBox 4"/>
          <p:cNvSpPr txBox="1"/>
          <p:nvPr/>
        </p:nvSpPr>
        <p:spPr>
          <a:xfrm>
            <a:off x="0" y="2095234"/>
            <a:ext cx="9144000" cy="4307840"/>
          </a:xfrm>
          <a:prstGeom prst="rect">
            <a:avLst/>
          </a:prstGeom>
          <a:noFill/>
        </p:spPr>
        <p:txBody>
          <a:bodyPr wrap="square">
            <a:spAutoFit/>
          </a:bodyPr>
          <a:lstStyle/>
          <a:p>
            <a:endParaRPr lang="en-US" dirty="0"/>
          </a:p>
          <a:p>
            <a:pPr algn="just"/>
            <a:r>
              <a:rPr lang="en-US" sz="2000" dirty="0"/>
              <a:t>The most common type of firewall available today is the Next-Generation Firewall (NGFW), which provides higher security levels than packet-filtering and stateful inspection firewalls. An NGFW is a deep-packet inspection firewall with additional features such as application awareness and control, integrated intrusion prevention, advanced visibility of their network, and cloud-delivered threat intelligence. This type of firewall is typically defined as a security device that combines the features and functionalities of multiple firewalls.</a:t>
            </a:r>
          </a:p>
          <a:p>
            <a:pPr algn="just"/>
            <a:r>
              <a:rPr lang="en-US" sz="2000" dirty="0"/>
              <a:t>Example: Palo Alto NGFW , Cisco Firepower NGFW, Fortinet FortiGate.</a:t>
            </a:r>
          </a:p>
          <a:p>
            <a:pPr algn="just"/>
            <a:endParaRPr lang="en-US" sz="2000" dirty="0"/>
          </a:p>
          <a:p>
            <a:r>
              <a:rPr lang="en-US" sz="2000" b="1" dirty="0"/>
              <a:t>Benefits of Next-Generation Firewall</a:t>
            </a:r>
          </a:p>
          <a:p>
            <a:pPr marL="342900" indent="-342900">
              <a:buFont typeface="Arial" panose="020B0604020202020204" pitchFamily="34" charset="0"/>
              <a:buChar char="•"/>
            </a:pPr>
            <a:r>
              <a:rPr lang="en-US" sz="2000" dirty="0"/>
              <a:t>Block malware</a:t>
            </a:r>
          </a:p>
          <a:p>
            <a:pPr marL="342900" indent="-342900">
              <a:buFont typeface="Arial" panose="020B0604020202020204" pitchFamily="34" charset="0"/>
              <a:buChar char="•"/>
            </a:pPr>
            <a:r>
              <a:rPr lang="en-US" sz="2000" dirty="0"/>
              <a:t>Recognizing Advanced Persistent Threats (APTs)</a:t>
            </a:r>
          </a:p>
          <a:p>
            <a:pPr marL="342900" indent="-342900">
              <a:buFont typeface="Arial" panose="020B0604020202020204" pitchFamily="34" charset="0"/>
              <a:buChar char="•"/>
            </a:pPr>
            <a:r>
              <a:rPr lang="en-US" sz="2000" dirty="0"/>
              <a:t>Financially beneficial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p:nvPr/>
        </p:nvGraphicFramePr>
        <p:xfrm>
          <a:off x="172720" y="153035"/>
          <a:ext cx="8702675" cy="6781800"/>
        </p:xfrm>
        <a:graphic>
          <a:graphicData uri="http://schemas.openxmlformats.org/drawingml/2006/table">
            <a:tbl>
              <a:tblPr firstRow="1" bandRow="1">
                <a:tableStyleId>{5C22544A-7EE6-4342-B048-85BDC9FD1C3A}</a:tableStyleId>
              </a:tblPr>
              <a:tblGrid>
                <a:gridCol w="1302385">
                  <a:extLst>
                    <a:ext uri="{9D8B030D-6E8A-4147-A177-3AD203B41FA5}">
                      <a16:colId xmlns:a16="http://schemas.microsoft.com/office/drawing/2014/main" val="20000"/>
                    </a:ext>
                  </a:extLst>
                </a:gridCol>
                <a:gridCol w="1035685">
                  <a:extLst>
                    <a:ext uri="{9D8B030D-6E8A-4147-A177-3AD203B41FA5}">
                      <a16:colId xmlns:a16="http://schemas.microsoft.com/office/drawing/2014/main" val="20001"/>
                    </a:ext>
                  </a:extLst>
                </a:gridCol>
                <a:gridCol w="1298575">
                  <a:extLst>
                    <a:ext uri="{9D8B030D-6E8A-4147-A177-3AD203B41FA5}">
                      <a16:colId xmlns:a16="http://schemas.microsoft.com/office/drawing/2014/main" val="20002"/>
                    </a:ext>
                  </a:extLst>
                </a:gridCol>
                <a:gridCol w="1345565">
                  <a:extLst>
                    <a:ext uri="{9D8B030D-6E8A-4147-A177-3AD203B41FA5}">
                      <a16:colId xmlns:a16="http://schemas.microsoft.com/office/drawing/2014/main" val="20003"/>
                    </a:ext>
                  </a:extLst>
                </a:gridCol>
                <a:gridCol w="1470660">
                  <a:extLst>
                    <a:ext uri="{9D8B030D-6E8A-4147-A177-3AD203B41FA5}">
                      <a16:colId xmlns:a16="http://schemas.microsoft.com/office/drawing/2014/main" val="20004"/>
                    </a:ext>
                  </a:extLst>
                </a:gridCol>
                <a:gridCol w="1247140">
                  <a:extLst>
                    <a:ext uri="{9D8B030D-6E8A-4147-A177-3AD203B41FA5}">
                      <a16:colId xmlns:a16="http://schemas.microsoft.com/office/drawing/2014/main" val="20005"/>
                    </a:ext>
                  </a:extLst>
                </a:gridCol>
                <a:gridCol w="1002665">
                  <a:extLst>
                    <a:ext uri="{9D8B030D-6E8A-4147-A177-3AD203B41FA5}">
                      <a16:colId xmlns:a16="http://schemas.microsoft.com/office/drawing/2014/main" val="20006"/>
                    </a:ext>
                  </a:extLst>
                </a:gridCol>
              </a:tblGrid>
              <a:tr h="1018540">
                <a:tc>
                  <a:txBody>
                    <a:bodyPr/>
                    <a:lstStyle/>
                    <a:p>
                      <a:pPr>
                        <a:buNone/>
                      </a:pPr>
                      <a:r>
                        <a:rPr lang="en-US" sz="1400" b="1"/>
                        <a:t>Feature</a:t>
                      </a:r>
                    </a:p>
                  </a:txBody>
                  <a:tcPr/>
                </a:tc>
                <a:tc>
                  <a:txBody>
                    <a:bodyPr/>
                    <a:lstStyle/>
                    <a:p>
                      <a:pPr>
                        <a:buNone/>
                      </a:pPr>
                      <a:r>
                        <a:rPr lang="en-US" sz="1400" b="1"/>
                        <a:t>Packet Filtering Firewall</a:t>
                      </a:r>
                    </a:p>
                  </a:txBody>
                  <a:tcPr/>
                </a:tc>
                <a:tc>
                  <a:txBody>
                    <a:bodyPr/>
                    <a:lstStyle/>
                    <a:p>
                      <a:pPr>
                        <a:buNone/>
                      </a:pPr>
                      <a:r>
                        <a:rPr lang="en-US" sz="1400" b="1"/>
                        <a:t>Stateful Inspection Firewall</a:t>
                      </a:r>
                    </a:p>
                  </a:txBody>
                  <a:tcPr/>
                </a:tc>
                <a:tc>
                  <a:txBody>
                    <a:bodyPr/>
                    <a:lstStyle/>
                    <a:p>
                      <a:pPr>
                        <a:buNone/>
                      </a:pPr>
                      <a:r>
                        <a:rPr lang="en-US" sz="1400" b="1"/>
                        <a:t>Proxy (Application Layer) Firewall</a:t>
                      </a:r>
                    </a:p>
                  </a:txBody>
                  <a:tcPr/>
                </a:tc>
                <a:tc>
                  <a:txBody>
                    <a:bodyPr/>
                    <a:lstStyle/>
                    <a:p>
                      <a:pPr>
                        <a:buNone/>
                      </a:pPr>
                      <a:r>
                        <a:rPr lang="en-US" sz="1400" b="1"/>
                        <a:t>Circuit-Level Gateway Firewall</a:t>
                      </a:r>
                    </a:p>
                  </a:txBody>
                  <a:tcPr/>
                </a:tc>
                <a:tc>
                  <a:txBody>
                    <a:bodyPr/>
                    <a:lstStyle/>
                    <a:p>
                      <a:pPr>
                        <a:buNone/>
                      </a:pPr>
                      <a:r>
                        <a:rPr lang="en-US" sz="1400" b="1"/>
                        <a:t>Next-Generation Firewall (NGFW)</a:t>
                      </a:r>
                    </a:p>
                  </a:txBody>
                  <a:tcPr/>
                </a:tc>
                <a:tc>
                  <a:txBody>
                    <a:bodyPr/>
                    <a:lstStyle/>
                    <a:p>
                      <a:pPr>
                        <a:buNone/>
                      </a:pPr>
                      <a:r>
                        <a:rPr lang="en-US" sz="1400" b="1"/>
                        <a:t>Cloud Firewall</a:t>
                      </a:r>
                    </a:p>
                  </a:txBody>
                  <a:tcPr/>
                </a:tc>
                <a:extLst>
                  <a:ext uri="{0D108BD9-81ED-4DB2-BD59-A6C34878D82A}">
                    <a16:rowId xmlns:a16="http://schemas.microsoft.com/office/drawing/2014/main" val="10000"/>
                  </a:ext>
                </a:extLst>
              </a:tr>
              <a:tr h="792480">
                <a:tc>
                  <a:txBody>
                    <a:bodyPr/>
                    <a:lstStyle/>
                    <a:p>
                      <a:pPr>
                        <a:buNone/>
                      </a:pPr>
                      <a:r>
                        <a:rPr lang="en-US" sz="1400"/>
                        <a:t>Layer of Operation</a:t>
                      </a:r>
                    </a:p>
                  </a:txBody>
                  <a:tcPr/>
                </a:tc>
                <a:tc>
                  <a:txBody>
                    <a:bodyPr/>
                    <a:lstStyle/>
                    <a:p>
                      <a:pPr>
                        <a:buNone/>
                      </a:pPr>
                      <a:r>
                        <a:rPr lang="en-US" sz="1400"/>
                        <a:t>Network/ Transport</a:t>
                      </a:r>
                    </a:p>
                  </a:txBody>
                  <a:tcPr/>
                </a:tc>
                <a:tc>
                  <a:txBody>
                    <a:bodyPr/>
                    <a:lstStyle/>
                    <a:p>
                      <a:pPr>
                        <a:buNone/>
                      </a:pPr>
                      <a:r>
                        <a:rPr lang="en-US" sz="1400"/>
                        <a:t>Network/ Transport</a:t>
                      </a:r>
                    </a:p>
                  </a:txBody>
                  <a:tcPr/>
                </a:tc>
                <a:tc>
                  <a:txBody>
                    <a:bodyPr/>
                    <a:lstStyle/>
                    <a:p>
                      <a:pPr>
                        <a:buNone/>
                      </a:pPr>
                      <a:r>
                        <a:rPr lang="en-US" sz="1400"/>
                        <a:t>Application</a:t>
                      </a:r>
                    </a:p>
                  </a:txBody>
                  <a:tcPr/>
                </a:tc>
                <a:tc>
                  <a:txBody>
                    <a:bodyPr/>
                    <a:lstStyle/>
                    <a:p>
                      <a:pPr>
                        <a:buNone/>
                      </a:pPr>
                      <a:r>
                        <a:rPr lang="en-US" sz="1400"/>
                        <a:t>Session</a:t>
                      </a:r>
                    </a:p>
                  </a:txBody>
                  <a:tcPr/>
                </a:tc>
                <a:tc>
                  <a:txBody>
                    <a:bodyPr/>
                    <a:lstStyle/>
                    <a:p>
                      <a:pPr>
                        <a:buNone/>
                      </a:pPr>
                      <a:r>
                        <a:rPr lang="en-US" sz="1400"/>
                        <a:t>Network/ Transport/ Application</a:t>
                      </a:r>
                    </a:p>
                  </a:txBody>
                  <a:tcPr/>
                </a:tc>
                <a:tc>
                  <a:txBody>
                    <a:bodyPr/>
                    <a:lstStyle/>
                    <a:p>
                      <a:pPr>
                        <a:buNone/>
                      </a:pPr>
                      <a:r>
                        <a:rPr lang="en-US" sz="1400"/>
                        <a:t>Network/ Transport</a:t>
                      </a:r>
                    </a:p>
                  </a:txBody>
                  <a:tcPr/>
                </a:tc>
                <a:extLst>
                  <a:ext uri="{0D108BD9-81ED-4DB2-BD59-A6C34878D82A}">
                    <a16:rowId xmlns:a16="http://schemas.microsoft.com/office/drawing/2014/main" val="10001"/>
                  </a:ext>
                </a:extLst>
              </a:tr>
              <a:tr h="1099185">
                <a:tc>
                  <a:txBody>
                    <a:bodyPr/>
                    <a:lstStyle/>
                    <a:p>
                      <a:pPr>
                        <a:buNone/>
                      </a:pPr>
                      <a:r>
                        <a:rPr lang="en-US" sz="1400"/>
                        <a:t>Decision Basis</a:t>
                      </a:r>
                    </a:p>
                  </a:txBody>
                  <a:tcPr/>
                </a:tc>
                <a:tc>
                  <a:txBody>
                    <a:bodyPr/>
                    <a:lstStyle/>
                    <a:p>
                      <a:pPr>
                        <a:buNone/>
                      </a:pPr>
                      <a:r>
                        <a:rPr lang="en-US" sz="1400"/>
                        <a:t>IP addresses, ports,</a:t>
                      </a:r>
                    </a:p>
                  </a:txBody>
                  <a:tcPr/>
                </a:tc>
                <a:tc>
                  <a:txBody>
                    <a:bodyPr/>
                    <a:lstStyle/>
                    <a:p>
                      <a:pPr>
                        <a:buNone/>
                      </a:pPr>
                      <a:r>
                        <a:rPr lang="en-US" sz="1400"/>
                        <a:t>Context of connections</a:t>
                      </a:r>
                    </a:p>
                  </a:txBody>
                  <a:tcPr/>
                </a:tc>
                <a:tc>
                  <a:txBody>
                    <a:bodyPr/>
                    <a:lstStyle/>
                    <a:p>
                      <a:pPr>
                        <a:buNone/>
                      </a:pPr>
                      <a:r>
                        <a:rPr lang="en-US" sz="1400"/>
                        <a:t>Application content</a:t>
                      </a:r>
                    </a:p>
                  </a:txBody>
                  <a:tcPr/>
                </a:tc>
                <a:tc>
                  <a:txBody>
                    <a:bodyPr/>
                    <a:lstStyle/>
                    <a:p>
                      <a:pPr>
                        <a:buNone/>
                      </a:pPr>
                      <a:r>
                        <a:rPr lang="en-US" sz="1400"/>
                        <a:t>Session state</a:t>
                      </a:r>
                    </a:p>
                  </a:txBody>
                  <a:tcPr/>
                </a:tc>
                <a:tc>
                  <a:txBody>
                    <a:bodyPr/>
                    <a:lstStyle/>
                    <a:p>
                      <a:pPr>
                        <a:buNone/>
                      </a:pPr>
                      <a:r>
                        <a:rPr lang="en-US" sz="1400"/>
                        <a:t>Application awareness</a:t>
                      </a:r>
                    </a:p>
                  </a:txBody>
                  <a:tcPr/>
                </a:tc>
                <a:tc>
                  <a:txBody>
                    <a:bodyPr/>
                    <a:lstStyle/>
                    <a:p>
                      <a:pPr>
                        <a:buNone/>
                      </a:pPr>
                      <a:r>
                        <a:rPr lang="en-US" sz="1400"/>
                        <a:t>IP addresses, ports, protocols</a:t>
                      </a:r>
                    </a:p>
                  </a:txBody>
                  <a:tcPr/>
                </a:tc>
                <a:extLst>
                  <a:ext uri="{0D108BD9-81ED-4DB2-BD59-A6C34878D82A}">
                    <a16:rowId xmlns:a16="http://schemas.microsoft.com/office/drawing/2014/main" val="10002"/>
                  </a:ext>
                </a:extLst>
              </a:tr>
              <a:tr h="792480">
                <a:tc>
                  <a:txBody>
                    <a:bodyPr/>
                    <a:lstStyle/>
                    <a:p>
                      <a:pPr>
                        <a:buNone/>
                      </a:pPr>
                      <a:r>
                        <a:rPr lang="en-US" sz="1400"/>
                        <a:t>protocols</a:t>
                      </a:r>
                    </a:p>
                  </a:txBody>
                  <a:tcPr/>
                </a:tc>
                <a:tc>
                  <a:txBody>
                    <a:bodyPr/>
                    <a:lstStyle/>
                    <a:p>
                      <a:pPr>
                        <a:buNone/>
                      </a:pPr>
                      <a:endParaRPr lang="en-US" sz="1400"/>
                    </a:p>
                  </a:txBody>
                  <a:tcPr/>
                </a:tc>
                <a:tc>
                  <a:txBody>
                    <a:bodyPr/>
                    <a:lstStyle/>
                    <a:p>
                      <a:pPr>
                        <a:buNone/>
                      </a:pPr>
                      <a:endParaRPr lang="en-US" sz="1400"/>
                    </a:p>
                  </a:txBody>
                  <a:tcPr/>
                </a:tc>
                <a:tc>
                  <a:txBody>
                    <a:bodyPr/>
                    <a:lstStyle/>
                    <a:p>
                      <a:pPr>
                        <a:buNone/>
                      </a:pPr>
                      <a:endParaRPr lang="en-US" sz="1400"/>
                    </a:p>
                  </a:txBody>
                  <a:tcPr/>
                </a:tc>
                <a:tc>
                  <a:txBody>
                    <a:bodyPr/>
                    <a:lstStyle/>
                    <a:p>
                      <a:pPr>
                        <a:buNone/>
                      </a:pPr>
                      <a:r>
                        <a:rPr lang="en-US" sz="1400"/>
                        <a:t>User identity awareness</a:t>
                      </a:r>
                    </a:p>
                  </a:txBody>
                  <a:tcPr/>
                </a:tc>
                <a:tc>
                  <a:txBody>
                    <a:bodyPr/>
                    <a:lstStyle/>
                    <a:p>
                      <a:pPr>
                        <a:buNone/>
                      </a:pPr>
                      <a:endParaRPr lang="en-US" sz="1400"/>
                    </a:p>
                  </a:txBody>
                  <a:tcPr/>
                </a:tc>
                <a:tc>
                  <a:txBody>
                    <a:bodyPr/>
                    <a:lstStyle/>
                    <a:p>
                      <a:pPr>
                        <a:buNone/>
                      </a:pPr>
                      <a:endParaRPr lang="en-US" sz="1400"/>
                    </a:p>
                  </a:txBody>
                  <a:tcPr/>
                </a:tc>
                <a:extLst>
                  <a:ext uri="{0D108BD9-81ED-4DB2-BD59-A6C34878D82A}">
                    <a16:rowId xmlns:a16="http://schemas.microsoft.com/office/drawing/2014/main" val="10003"/>
                  </a:ext>
                </a:extLst>
              </a:tr>
              <a:tr h="565785">
                <a:tc>
                  <a:txBody>
                    <a:bodyPr/>
                    <a:lstStyle/>
                    <a:p>
                      <a:pPr>
                        <a:buNone/>
                      </a:pPr>
                      <a:r>
                        <a:rPr lang="en-US" sz="1400"/>
                        <a:t>Granularity of Control</a:t>
                      </a:r>
                    </a:p>
                  </a:txBody>
                  <a:tcPr/>
                </a:tc>
                <a:tc>
                  <a:txBody>
                    <a:bodyPr/>
                    <a:lstStyle/>
                    <a:p>
                      <a:pPr>
                        <a:buNone/>
                      </a:pPr>
                      <a:r>
                        <a:rPr lang="en-US" sz="1400"/>
                        <a:t>Low</a:t>
                      </a:r>
                    </a:p>
                  </a:txBody>
                  <a:tcPr/>
                </a:tc>
                <a:tc>
                  <a:txBody>
                    <a:bodyPr/>
                    <a:lstStyle/>
                    <a:p>
                      <a:pPr>
                        <a:buNone/>
                      </a:pPr>
                      <a:r>
                        <a:rPr lang="en-US" sz="1400"/>
                        <a:t>Medium</a:t>
                      </a:r>
                    </a:p>
                  </a:txBody>
                  <a:tcPr/>
                </a:tc>
                <a:tc>
                  <a:txBody>
                    <a:bodyPr/>
                    <a:lstStyle/>
                    <a:p>
                      <a:pPr>
                        <a:buNone/>
                      </a:pPr>
                      <a:r>
                        <a:rPr lang="en-US" sz="1400"/>
                        <a:t>High</a:t>
                      </a:r>
                    </a:p>
                  </a:txBody>
                  <a:tcPr/>
                </a:tc>
                <a:tc>
                  <a:txBody>
                    <a:bodyPr/>
                    <a:lstStyle/>
                    <a:p>
                      <a:pPr>
                        <a:buNone/>
                      </a:pPr>
                      <a:r>
                        <a:rPr lang="en-US" sz="1400"/>
                        <a:t>Low</a:t>
                      </a:r>
                    </a:p>
                  </a:txBody>
                  <a:tcPr/>
                </a:tc>
                <a:tc>
                  <a:txBody>
                    <a:bodyPr/>
                    <a:lstStyle/>
                    <a:p>
                      <a:pPr>
                        <a:buNone/>
                      </a:pPr>
                      <a:r>
                        <a:rPr lang="en-US" sz="1400"/>
                        <a:t>High</a:t>
                      </a:r>
                    </a:p>
                  </a:txBody>
                  <a:tcPr/>
                </a:tc>
                <a:tc>
                  <a:txBody>
                    <a:bodyPr/>
                    <a:lstStyle/>
                    <a:p>
                      <a:pPr>
                        <a:buNone/>
                      </a:pPr>
                      <a:r>
                        <a:rPr lang="en-US" sz="1400"/>
                        <a:t>Medium to High</a:t>
                      </a:r>
                    </a:p>
                  </a:txBody>
                  <a:tcPr/>
                </a:tc>
                <a:extLst>
                  <a:ext uri="{0D108BD9-81ED-4DB2-BD59-A6C34878D82A}">
                    <a16:rowId xmlns:a16="http://schemas.microsoft.com/office/drawing/2014/main" val="10004"/>
                  </a:ext>
                </a:extLst>
              </a:tr>
              <a:tr h="928370">
                <a:tc>
                  <a:txBody>
                    <a:bodyPr/>
                    <a:lstStyle/>
                    <a:p>
                      <a:pPr>
                        <a:buNone/>
                      </a:pPr>
                      <a:r>
                        <a:rPr lang="en-US" sz="1400"/>
                        <a:t>Functionality</a:t>
                      </a:r>
                    </a:p>
                  </a:txBody>
                  <a:tcPr/>
                </a:tc>
                <a:tc>
                  <a:txBody>
                    <a:bodyPr/>
                    <a:lstStyle/>
                    <a:p>
                      <a:pPr>
                        <a:buNone/>
                      </a:pPr>
                      <a:r>
                        <a:rPr lang="en-US" sz="1400"/>
                        <a:t>Filtering at packet level</a:t>
                      </a:r>
                    </a:p>
                  </a:txBody>
                  <a:tcPr/>
                </a:tc>
                <a:tc>
                  <a:txBody>
                    <a:bodyPr/>
                    <a:lstStyle/>
                    <a:p>
                      <a:pPr>
                        <a:buNone/>
                      </a:pPr>
                      <a:r>
                        <a:rPr lang="en-US" sz="1400"/>
                        <a:t>Filtering and context-aware</a:t>
                      </a:r>
                    </a:p>
                  </a:txBody>
                  <a:tcPr/>
                </a:tc>
                <a:tc>
                  <a:txBody>
                    <a:bodyPr/>
                    <a:lstStyle/>
                    <a:p>
                      <a:pPr>
                        <a:buNone/>
                      </a:pPr>
                      <a:r>
                        <a:rPr lang="en-US" sz="1400"/>
                        <a:t>Application-level filtering</a:t>
                      </a:r>
                    </a:p>
                  </a:txBody>
                  <a:tcPr/>
                </a:tc>
                <a:tc>
                  <a:txBody>
                    <a:bodyPr/>
                    <a:lstStyle/>
                    <a:p>
                      <a:pPr>
                        <a:buNone/>
                      </a:pPr>
                      <a:r>
                        <a:rPr lang="en-US" sz="1400"/>
                        <a:t>Session-level filtering</a:t>
                      </a:r>
                    </a:p>
                  </a:txBody>
                  <a:tcPr/>
                </a:tc>
                <a:tc>
                  <a:txBody>
                    <a:bodyPr/>
                    <a:lstStyle/>
                    <a:p>
                      <a:pPr>
                        <a:buNone/>
                      </a:pPr>
                      <a:r>
                        <a:rPr lang="en-US" sz="1400"/>
                        <a:t>Advanced threat protection</a:t>
                      </a:r>
                    </a:p>
                  </a:txBody>
                  <a:tcPr/>
                </a:tc>
                <a:tc>
                  <a:txBody>
                    <a:bodyPr/>
                    <a:lstStyle/>
                    <a:p>
                      <a:pPr>
                        <a:buNone/>
                      </a:pPr>
                      <a:r>
                        <a:rPr lang="en-US" sz="1400"/>
                        <a:t>Cloud resource protection</a:t>
                      </a:r>
                    </a:p>
                  </a:txBody>
                  <a:tcPr/>
                </a:tc>
                <a:extLst>
                  <a:ext uri="{0D108BD9-81ED-4DB2-BD59-A6C34878D82A}">
                    <a16:rowId xmlns:a16="http://schemas.microsoft.com/office/drawing/2014/main" val="10005"/>
                  </a:ext>
                </a:extLst>
              </a:tr>
              <a:tr h="1310005">
                <a:tc>
                  <a:txBody>
                    <a:bodyPr/>
                    <a:lstStyle/>
                    <a:p>
                      <a:pPr>
                        <a:buNone/>
                      </a:pPr>
                      <a:r>
                        <a:rPr lang="en-US" sz="1400"/>
                        <a:t>Examples</a:t>
                      </a:r>
                    </a:p>
                  </a:txBody>
                  <a:tcPr/>
                </a:tc>
                <a:tc>
                  <a:txBody>
                    <a:bodyPr/>
                    <a:lstStyle/>
                    <a:p>
                      <a:pPr>
                        <a:buNone/>
                      </a:pPr>
                      <a:r>
                        <a:rPr lang="en-US" sz="1400"/>
                        <a:t>iptables, pfSense</a:t>
                      </a:r>
                    </a:p>
                  </a:txBody>
                  <a:tcPr/>
                </a:tc>
                <a:tc>
                  <a:txBody>
                    <a:bodyPr/>
                    <a:lstStyle/>
                    <a:p>
                      <a:pPr>
                        <a:buNone/>
                      </a:pPr>
                      <a:r>
                        <a:rPr lang="en-US" sz="1400"/>
                        <a:t>Cisco ASA, Check Point</a:t>
                      </a:r>
                    </a:p>
                  </a:txBody>
                  <a:tcPr/>
                </a:tc>
                <a:tc>
                  <a:txBody>
                    <a:bodyPr/>
                    <a:lstStyle/>
                    <a:p>
                      <a:pPr>
                        <a:buNone/>
                      </a:pPr>
                      <a:r>
                        <a:rPr lang="en-US" sz="1400"/>
                        <a:t>Squid Proxy Server</a:t>
                      </a:r>
                    </a:p>
                  </a:txBody>
                  <a:tcPr/>
                </a:tc>
                <a:tc>
                  <a:txBody>
                    <a:bodyPr/>
                    <a:lstStyle/>
                    <a:p>
                      <a:pPr>
                        <a:buNone/>
                      </a:pPr>
                      <a:r>
                        <a:rPr lang="en-US" sz="1400"/>
                        <a:t>Microsoft Forefront TMG</a:t>
                      </a:r>
                    </a:p>
                  </a:txBody>
                  <a:tcPr/>
                </a:tc>
                <a:tc>
                  <a:txBody>
                    <a:bodyPr/>
                    <a:lstStyle/>
                    <a:p>
                      <a:pPr>
                        <a:buNone/>
                      </a:pPr>
                      <a:r>
                        <a:rPr lang="en-US" sz="1400"/>
                        <a:t>Palo Alto Networks, Cisco Firepower</a:t>
                      </a:r>
                    </a:p>
                  </a:txBody>
                  <a:tcPr/>
                </a:tc>
                <a:tc>
                  <a:txBody>
                    <a:bodyPr/>
                    <a:lstStyle/>
                    <a:p>
                      <a:pPr>
                        <a:buNone/>
                      </a:pPr>
                      <a:r>
                        <a:rPr lang="en-US" sz="1400"/>
                        <a:t>AWS WAF, Azure Firewall, GCP Cloud Armor</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2"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pic>
        <p:nvPicPr>
          <p:cNvPr id="98" name="Google Shape;98;p2" descr="C:\Users\parul\Desktop\Untitled-1.png"/>
          <p:cNvPicPr preferRelativeResize="0"/>
          <p:nvPr/>
        </p:nvPicPr>
        <p:blipFill rotWithShape="1">
          <a:blip r:embed="rId4"/>
          <a:srcRect/>
          <a:stretch>
            <a:fillRect/>
          </a:stretch>
        </p:blipFill>
        <p:spPr>
          <a:xfrm>
            <a:off x="1857375" y="2571750"/>
            <a:ext cx="5430838" cy="2803525"/>
          </a:xfrm>
          <a:prstGeom prst="rect">
            <a:avLst/>
          </a:prstGeom>
          <a:noFill/>
          <a:ln>
            <a:noFill/>
          </a:ln>
        </p:spPr>
      </p:pic>
      <p:sp>
        <p:nvSpPr>
          <p:cNvPr id="99" name="Google Shape;99;p2"/>
          <p:cNvSpPr/>
          <p:nvPr/>
        </p:nvSpPr>
        <p:spPr>
          <a:xfrm>
            <a:off x="0" y="3714750"/>
            <a:ext cx="9144000" cy="714375"/>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00" name="Google Shape;100;p2"/>
          <p:cNvSpPr/>
          <p:nvPr/>
        </p:nvSpPr>
        <p:spPr>
          <a:xfrm>
            <a:off x="0" y="3756025"/>
            <a:ext cx="9144000" cy="63182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500" b="1" i="0" u="none" strike="noStrike" cap="none" dirty="0">
                <a:solidFill>
                  <a:schemeClr val="lt1"/>
                </a:solidFill>
                <a:latin typeface="Calibri" panose="020F0502020204030204"/>
                <a:ea typeface="Calibri" panose="020F0502020204030204"/>
                <a:cs typeface="Calibri" panose="020F0502020204030204"/>
                <a:sym typeface="Calibri" panose="020F0502020204030204"/>
              </a:rPr>
              <a:t>Network Address Translation (NAT)</a:t>
            </a:r>
            <a:endParaRPr sz="3500" b="1" i="0" u="none" strike="noStrike" cap="none"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1" name="Google Shape;101;p2"/>
          <p:cNvSpPr/>
          <p:nvPr/>
        </p:nvSpPr>
        <p:spPr>
          <a:xfrm>
            <a:off x="0" y="2820194"/>
            <a:ext cx="9144000" cy="63023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3500" b="1"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7" name="Google Shape;117;p4"/>
          <p:cNvSpPr/>
          <p:nvPr/>
        </p:nvSpPr>
        <p:spPr>
          <a:xfrm>
            <a:off x="0" y="158653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latin typeface="Calibri" panose="020F0502020204030204"/>
                <a:ea typeface="Calibri" panose="020F0502020204030204"/>
                <a:cs typeface="Calibri" panose="020F0502020204030204"/>
                <a:sym typeface="Calibri" panose="020F0502020204030204"/>
              </a:rPr>
              <a:t>  Definition</a:t>
            </a:r>
            <a:endParaRPr lang="en-US" sz="3000" b="1"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sp>
        <p:nvSpPr>
          <p:cNvPr id="5" name="TextBox 4"/>
          <p:cNvSpPr txBox="1"/>
          <p:nvPr/>
        </p:nvSpPr>
        <p:spPr>
          <a:xfrm>
            <a:off x="249555" y="2681605"/>
            <a:ext cx="8703945" cy="2722880"/>
          </a:xfrm>
          <a:prstGeom prst="rect">
            <a:avLst/>
          </a:prstGeom>
          <a:noFill/>
        </p:spPr>
        <p:txBody>
          <a:bodyPr wrap="square">
            <a:spAutoFit/>
          </a:bodyPr>
          <a:lstStyle/>
          <a:p>
            <a:pPr>
              <a:lnSpc>
                <a:spcPct val="150000"/>
              </a:lnSpc>
            </a:pPr>
            <a:endParaRPr lang="en-US" dirty="0"/>
          </a:p>
          <a:p>
            <a:pPr algn="just">
              <a:lnSpc>
                <a:spcPct val="150000"/>
              </a:lnSpc>
            </a:pPr>
            <a:r>
              <a:rPr lang="en-US" sz="2000" dirty="0"/>
              <a:t>NAT stands for Network Address Translation, is a technology used in computer networking to enable multiple devices within a local network to share a single public IP (Internet Protocol) address when connecting to the internet. This is particularly useful due to the limited availability of IPv4 addresses.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4" name="Text Placeholder 3"/>
          <p:cNvSpPr>
            <a:spLocks noGrp="1"/>
          </p:cNvSpPr>
          <p:nvPr>
            <p:ph type="body" idx="1"/>
          </p:nvPr>
        </p:nvSpPr>
        <p:spPr/>
        <p:txBody>
          <a:bodyPr/>
          <a:lstStyle/>
          <a:p>
            <a:endParaRPr lang="en-US"/>
          </a:p>
        </p:txBody>
      </p:sp>
      <p:sp>
        <p:nvSpPr>
          <p:cNvPr id="117" name="Google Shape;117;p4"/>
          <p:cNvSpPr/>
          <p:nvPr/>
        </p:nvSpPr>
        <p:spPr>
          <a:xfrm>
            <a:off x="0" y="158653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latin typeface="Calibri" panose="020F0502020204030204"/>
                <a:ea typeface="Calibri" panose="020F0502020204030204"/>
                <a:cs typeface="Calibri" panose="020F0502020204030204"/>
                <a:sym typeface="Calibri" panose="020F0502020204030204"/>
              </a:rPr>
              <a:t>  Contd..</a:t>
            </a:r>
            <a:endParaRPr lang="en-US" sz="3000" b="1"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pic>
        <p:nvPicPr>
          <p:cNvPr id="2" name="Picture Placeholder 1" descr="Network-Components-35-min-1024x576"/>
          <p:cNvPicPr>
            <a:picLocks noGrp="1" noChangeAspect="1"/>
          </p:cNvPicPr>
          <p:nvPr>
            <p:ph type="pic" idx="2"/>
          </p:nvPr>
        </p:nvPicPr>
        <p:blipFill>
          <a:blip r:embed="rId4"/>
          <a:stretch>
            <a:fillRect/>
          </a:stretch>
        </p:blipFill>
        <p:spPr>
          <a:xfrm>
            <a:off x="323850" y="2356485"/>
            <a:ext cx="8263890" cy="39687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Google Shape;97;p2" descr="C:\Users\parul\Desktop\Digital Learning Content.png"/>
          <p:cNvPicPr preferRelativeResize="0">
            <a:picLocks noGrp="1" noChangeAspect="1"/>
          </p:cNvPicPr>
          <p:nvPr>
            <p:ph type="pic" idx="2"/>
          </p:nvPr>
        </p:nvPicPr>
        <p:blipFill rotWithShape="1">
          <a:blip r:embed="rId2"/>
          <a:srcRect/>
          <a:stretch>
            <a:fillRect/>
          </a:stretch>
        </p:blipFill>
        <p:spPr>
          <a:xfrm>
            <a:off x="184785" y="102870"/>
            <a:ext cx="8773795" cy="6915150"/>
          </a:xfrm>
          <a:prstGeom prst="rect">
            <a:avLst/>
          </a:prstGeom>
          <a:noFill/>
          <a:ln>
            <a:noFill/>
          </a:ln>
        </p:spPr>
      </p:pic>
      <p:sp>
        <p:nvSpPr>
          <p:cNvPr id="99" name="Google Shape;99;p2"/>
          <p:cNvSpPr/>
          <p:nvPr/>
        </p:nvSpPr>
        <p:spPr>
          <a:xfrm>
            <a:off x="184785" y="1631950"/>
            <a:ext cx="8773795" cy="714375"/>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chemeClr val="lt1"/>
                </a:solidFill>
                <a:latin typeface="Times New Roman" panose="02020603050405020304" pitchFamily="18" charset="0"/>
                <a:ea typeface="Calibri" panose="020F0502020204030204"/>
                <a:cs typeface="Times New Roman" panose="02020603050405020304" pitchFamily="18" charset="0"/>
                <a:sym typeface="Calibri" panose="020F0502020204030204"/>
              </a:rPr>
              <a:t>Network Defense tools</a:t>
            </a:r>
            <a:endParaRPr lang="en-US" sz="2800" b="1" i="0" u="none" strike="noStrike" cap="none" dirty="0">
              <a:solidFill>
                <a:schemeClr val="lt1"/>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6" name="Text Box 5"/>
          <p:cNvSpPr txBox="1"/>
          <p:nvPr/>
        </p:nvSpPr>
        <p:spPr>
          <a:xfrm>
            <a:off x="184150" y="2346325"/>
            <a:ext cx="8774430" cy="4523105"/>
          </a:xfrm>
          <a:prstGeom prst="rect">
            <a:avLst/>
          </a:prstGeom>
          <a:noFill/>
        </p:spPr>
        <p:txBody>
          <a:bodyPr wrap="square" rtlCol="0">
            <a:spAutoFit/>
          </a:bodyPr>
          <a:lstStyle/>
          <a:p>
            <a:pPr>
              <a:lnSpc>
                <a:spcPct val="150000"/>
              </a:lnSpc>
            </a:pPr>
            <a:r>
              <a:rPr lang="en-US" sz="1800">
                <a:latin typeface="Times New Roman" panose="02020603050405020304" pitchFamily="18" charset="0"/>
                <a:cs typeface="Times New Roman" panose="02020603050405020304" pitchFamily="18" charset="0"/>
              </a:rPr>
              <a:t>Network defense tools play a crucial role in protecting computer networks from various cyber threats and attacks. These tools help organizations monitor, detect, and respond to security incidents, ensuring the integrity, confidentiality, and availability of their network resources.</a:t>
            </a:r>
          </a:p>
          <a:p>
            <a:pPr>
              <a:lnSpc>
                <a:spcPct val="100000"/>
              </a:lnSpc>
            </a:pPr>
            <a:endParaRPr lang="en-US" sz="1800">
              <a:latin typeface="Times New Roman" panose="02020603050405020304" pitchFamily="18" charset="0"/>
              <a:cs typeface="Times New Roman" panose="02020603050405020304" pitchFamily="18" charset="0"/>
            </a:endParaRPr>
          </a:p>
          <a:p>
            <a:pPr>
              <a:lnSpc>
                <a:spcPct val="150000"/>
              </a:lnSpc>
            </a:pPr>
            <a:r>
              <a:rPr lang="en-US" sz="1800">
                <a:latin typeface="Times New Roman" panose="02020603050405020304" pitchFamily="18" charset="0"/>
                <a:cs typeface="Times New Roman" panose="02020603050405020304" pitchFamily="18" charset="0"/>
              </a:rPr>
              <a:t>Example:</a:t>
            </a:r>
          </a:p>
          <a:p>
            <a:pPr marL="285750" indent="-285750">
              <a:lnSpc>
                <a:spcPct val="150000"/>
              </a:lnSpc>
              <a:buFont typeface="Arial" panose="020B0604020202020204" pitchFamily="34" charset="0"/>
              <a:buChar char="•"/>
            </a:pPr>
            <a:r>
              <a:rPr lang="en-US" sz="1800" b="1">
                <a:latin typeface="Times New Roman" panose="02020603050405020304" pitchFamily="18" charset="0"/>
                <a:cs typeface="Times New Roman" panose="02020603050405020304" pitchFamily="18" charset="0"/>
              </a:rPr>
              <a:t>Antivirus and Anti-malware Software</a:t>
            </a:r>
            <a:r>
              <a:rPr lang="en-US" sz="1800">
                <a:latin typeface="Times New Roman" panose="02020603050405020304" pitchFamily="18" charset="0"/>
                <a:cs typeface="Times New Roman" panose="02020603050405020304" pitchFamily="18" charset="0"/>
              </a:rPr>
              <a:t> (McAfee, Windows Defender).</a:t>
            </a:r>
          </a:p>
          <a:p>
            <a:pPr marL="285750" indent="-285750">
              <a:lnSpc>
                <a:spcPct val="150000"/>
              </a:lnSpc>
              <a:buFont typeface="Arial" panose="020B0604020202020204" pitchFamily="34" charset="0"/>
              <a:buChar char="•"/>
            </a:pPr>
            <a:r>
              <a:rPr lang="en-US" sz="1800" b="1">
                <a:latin typeface="Times New Roman" panose="02020603050405020304" pitchFamily="18" charset="0"/>
                <a:cs typeface="Times New Roman" panose="02020603050405020304" pitchFamily="18" charset="0"/>
              </a:rPr>
              <a:t>Intrusion Detection Systems (IDS) and Intrusion Prevention Systems (IPS)</a:t>
            </a:r>
            <a:r>
              <a:rPr lang="en-US" sz="1800">
                <a:latin typeface="Times New Roman" panose="02020603050405020304" pitchFamily="18" charset="0"/>
                <a:cs typeface="Times New Roman" panose="02020603050405020304" pitchFamily="18" charset="0"/>
              </a:rPr>
              <a:t> (Snort, Suricata, Cisco Firepower)</a:t>
            </a:r>
          </a:p>
          <a:p>
            <a:pPr marL="285750" indent="-285750">
              <a:lnSpc>
                <a:spcPct val="150000"/>
              </a:lnSpc>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 </a:t>
            </a:r>
            <a:r>
              <a:rPr lang="en-US" sz="1800" b="1">
                <a:latin typeface="Times New Roman" panose="02020603050405020304" pitchFamily="18" charset="0"/>
                <a:cs typeface="Times New Roman" panose="02020603050405020304" pitchFamily="18" charset="0"/>
              </a:rPr>
              <a:t>Firewalls</a:t>
            </a:r>
            <a:r>
              <a:rPr lang="en-US" sz="1800">
                <a:latin typeface="Times New Roman" panose="02020603050405020304" pitchFamily="18" charset="0"/>
                <a:cs typeface="Times New Roman" panose="02020603050405020304" pitchFamily="18" charset="0"/>
              </a:rPr>
              <a:t> (Cisco ASA, Palo Alto Networks, pfSense).</a:t>
            </a:r>
          </a:p>
          <a:p>
            <a:pPr marL="285750" indent="-285750">
              <a:lnSpc>
                <a:spcPct val="150000"/>
              </a:lnSpc>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 </a:t>
            </a:r>
            <a:r>
              <a:rPr lang="en-US" sz="1800" b="1">
                <a:latin typeface="Times New Roman" panose="02020603050405020304" pitchFamily="18" charset="0"/>
                <a:cs typeface="Times New Roman" panose="02020603050405020304" pitchFamily="18" charset="0"/>
              </a:rPr>
              <a:t>Virtual Private Network</a:t>
            </a:r>
            <a:r>
              <a:rPr lang="en-US" sz="1800">
                <a:latin typeface="Times New Roman" panose="02020603050405020304" pitchFamily="18" charset="0"/>
                <a:cs typeface="Times New Roman" panose="02020603050405020304" pitchFamily="18" charset="0"/>
              </a:rPr>
              <a:t> (VPN) (OpenVPN, Cisco AnyConnect, Palo Alto GlobalProtect).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7" name="Google Shape;117;p4"/>
          <p:cNvSpPr/>
          <p:nvPr/>
        </p:nvSpPr>
        <p:spPr>
          <a:xfrm>
            <a:off x="0" y="158653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latin typeface="Calibri" panose="020F0502020204030204"/>
                <a:ea typeface="Calibri" panose="020F0502020204030204"/>
                <a:cs typeface="Calibri" panose="020F0502020204030204"/>
                <a:sym typeface="Calibri" panose="020F0502020204030204"/>
              </a:rPr>
              <a:t>Working of NAT  </a:t>
            </a:r>
            <a:endParaRPr lang="en-US" sz="3000" b="1"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sp>
        <p:nvSpPr>
          <p:cNvPr id="5" name="TextBox 4"/>
          <p:cNvSpPr txBox="1"/>
          <p:nvPr/>
        </p:nvSpPr>
        <p:spPr>
          <a:xfrm>
            <a:off x="71120" y="2443480"/>
            <a:ext cx="8703945" cy="4707890"/>
          </a:xfrm>
          <a:prstGeom prst="rect">
            <a:avLst/>
          </a:prstGeom>
          <a:noFill/>
        </p:spPr>
        <p:txBody>
          <a:bodyPr wrap="square">
            <a:spAutoFit/>
          </a:bodyPr>
          <a:lstStyle/>
          <a:p>
            <a:pPr>
              <a:lnSpc>
                <a:spcPct val="150000"/>
              </a:lnSpc>
            </a:pPr>
            <a:r>
              <a:rPr lang="en-US" sz="2000" b="1" dirty="0">
                <a:latin typeface="Times New Roman" panose="02020603050405020304" pitchFamily="18" charset="0"/>
                <a:cs typeface="Times New Roman" panose="02020603050405020304" pitchFamily="18" charset="0"/>
              </a:rPr>
              <a:t>Local Network:</a:t>
            </a:r>
            <a:r>
              <a:rPr lang="en-US" sz="2000" dirty="0">
                <a:latin typeface="Times New Roman" panose="02020603050405020304" pitchFamily="18" charset="0"/>
                <a:cs typeface="Times New Roman" panose="02020603050405020304" pitchFamily="18" charset="0"/>
              </a:rPr>
              <a:t> In a typical home or office network, multiple devices (such as computers, smartphones, or other networked devices) share a private IP address range, like those defined in the RFC 1918 standards (e.g., 192.168.x.x).</a:t>
            </a:r>
          </a:p>
          <a:p>
            <a:pPr>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b="1" dirty="0">
                <a:latin typeface="Times New Roman" panose="02020603050405020304" pitchFamily="18" charset="0"/>
                <a:cs typeface="Times New Roman" panose="02020603050405020304" pitchFamily="18" charset="0"/>
              </a:rPr>
              <a:t>Public IP Address: </a:t>
            </a:r>
            <a:r>
              <a:rPr lang="en-US" sz="2000" dirty="0">
                <a:latin typeface="Times New Roman" panose="02020603050405020304" pitchFamily="18" charset="0"/>
                <a:cs typeface="Times New Roman" panose="02020603050405020304" pitchFamily="18" charset="0"/>
              </a:rPr>
              <a:t>The router or gateway device that connects the local network to the internet has a public IP address, which is unique and routable on the internet. However, this public IP address is limited in number, and there aren't enough of them to assign a unique public IP to every device in every local network.</a:t>
            </a:r>
          </a:p>
          <a:p>
            <a:pPr algn="just">
              <a:lnSpc>
                <a:spcPct val="150000"/>
              </a:lnSpc>
            </a:pPr>
            <a:endParaRPr lang="en-US" sz="2000" dirty="0"/>
          </a:p>
          <a:p>
            <a:pPr algn="just">
              <a:lnSpc>
                <a:spcPct val="150000"/>
              </a:lnSpc>
            </a:pPr>
            <a:endParaRPr lang="en-US" sz="2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7" name="Google Shape;117;p4"/>
          <p:cNvSpPr/>
          <p:nvPr/>
        </p:nvSpPr>
        <p:spPr>
          <a:xfrm>
            <a:off x="0" y="158653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latin typeface="Calibri" panose="020F0502020204030204"/>
                <a:ea typeface="Calibri" panose="020F0502020204030204"/>
                <a:cs typeface="Calibri" panose="020F0502020204030204"/>
                <a:sym typeface="Calibri" panose="020F0502020204030204"/>
              </a:rPr>
              <a:t>  Contd.. </a:t>
            </a:r>
            <a:endParaRPr lang="en-US" sz="3000" b="1"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sp>
        <p:nvSpPr>
          <p:cNvPr id="5" name="TextBox 4"/>
          <p:cNvSpPr txBox="1"/>
          <p:nvPr/>
        </p:nvSpPr>
        <p:spPr>
          <a:xfrm>
            <a:off x="190500" y="2321560"/>
            <a:ext cx="8703945" cy="4246245"/>
          </a:xfrm>
          <a:prstGeom prst="rect">
            <a:avLst/>
          </a:prstGeom>
          <a:noFill/>
        </p:spPr>
        <p:txBody>
          <a:bodyPr wrap="square">
            <a:spAutoFit/>
          </a:bodyPr>
          <a:lstStyle/>
          <a:p>
            <a:pPr algn="just">
              <a:lnSpc>
                <a:spcPct val="150000"/>
              </a:lnSpc>
            </a:pPr>
            <a:r>
              <a:rPr lang="en-US" sz="2000" b="1" dirty="0">
                <a:latin typeface="Times New Roman" panose="02020603050405020304" pitchFamily="18" charset="0"/>
                <a:cs typeface="Times New Roman" panose="02020603050405020304" pitchFamily="18" charset="0"/>
                <a:sym typeface="+mn-ea"/>
              </a:rPr>
              <a:t>Translation: </a:t>
            </a:r>
            <a:r>
              <a:rPr lang="en-US" sz="2000" dirty="0">
                <a:latin typeface="Times New Roman" panose="02020603050405020304" pitchFamily="18" charset="0"/>
                <a:cs typeface="Times New Roman" panose="02020603050405020304" pitchFamily="18" charset="0"/>
                <a:sym typeface="+mn-ea"/>
              </a:rPr>
              <a:t>When a device within the local network wants to communicate with a server on the internet, NAT translates the private IP address of the device into the public IP address of the router. It also assigns a unique port number to each communication session.</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b="1" dirty="0">
                <a:latin typeface="Times New Roman" panose="02020603050405020304" pitchFamily="18" charset="0"/>
                <a:cs typeface="Times New Roman" panose="02020603050405020304" pitchFamily="18" charset="0"/>
                <a:sym typeface="+mn-ea"/>
              </a:rPr>
              <a:t>Maintaining State:</a:t>
            </a:r>
            <a:r>
              <a:rPr lang="en-US" sz="2000" dirty="0">
                <a:latin typeface="Times New Roman" panose="02020603050405020304" pitchFamily="18" charset="0"/>
                <a:cs typeface="Times New Roman" panose="02020603050405020304" pitchFamily="18" charset="0"/>
                <a:sym typeface="+mn-ea"/>
              </a:rPr>
              <a:t> The NAT device keeps track of the translation in a NAT table, which maintains a mapping between private and public IP addresses and port numbers. This allows incoming packets from the internet to be correctly directed to the appropriate device within the local network.</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7" name="Google Shape;117;p4"/>
          <p:cNvSpPr/>
          <p:nvPr/>
        </p:nvSpPr>
        <p:spPr>
          <a:xfrm>
            <a:off x="0" y="158653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latin typeface="Calibri" panose="020F0502020204030204"/>
                <a:ea typeface="Calibri" panose="020F0502020204030204"/>
                <a:cs typeface="Calibri" panose="020F0502020204030204"/>
                <a:sym typeface="Calibri" panose="020F0502020204030204"/>
              </a:rPr>
              <a:t>  Modes of NAT ( Static NAT )</a:t>
            </a:r>
            <a:endParaRPr lang="en-US" sz="3000" b="1"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sp>
        <p:nvSpPr>
          <p:cNvPr id="5" name="TextBox 4"/>
          <p:cNvSpPr txBox="1"/>
          <p:nvPr/>
        </p:nvSpPr>
        <p:spPr>
          <a:xfrm>
            <a:off x="190500" y="2397125"/>
            <a:ext cx="8703945" cy="4246245"/>
          </a:xfrm>
          <a:prstGeom prst="rect">
            <a:avLst/>
          </a:prstGeom>
          <a:noFill/>
        </p:spPr>
        <p:txBody>
          <a:bodyPr wrap="square">
            <a:spAutoFit/>
          </a:bodyPr>
          <a:lstStyle/>
          <a:p>
            <a:pPr>
              <a:lnSpc>
                <a:spcPct val="150000"/>
              </a:lnSpc>
            </a:pPr>
            <a:r>
              <a:rPr lang="en-US" sz="2000" b="1" dirty="0">
                <a:latin typeface="Times New Roman" panose="02020603050405020304" pitchFamily="18" charset="0"/>
                <a:cs typeface="Times New Roman" panose="02020603050405020304" pitchFamily="18" charset="0"/>
              </a:rPr>
              <a:t>Static NAT:</a:t>
            </a:r>
            <a:r>
              <a:rPr lang="en-US" sz="2000" dirty="0">
                <a:latin typeface="Times New Roman" panose="02020603050405020304" pitchFamily="18" charset="0"/>
                <a:cs typeface="Times New Roman" panose="02020603050405020304" pitchFamily="18" charset="0"/>
              </a:rPr>
              <a:t> it involves mapping a private IP address to a specific public IP address on a one-to-one basis. This creates a permanent association between a private and public IP address.</a:t>
            </a:r>
          </a:p>
          <a:p>
            <a:pPr algn="just">
              <a:lnSpc>
                <a:spcPct val="150000"/>
              </a:lnSpc>
            </a:pPr>
            <a:r>
              <a:rPr lang="en-US" sz="2000" dirty="0">
                <a:latin typeface="Times New Roman" panose="02020603050405020304" pitchFamily="18" charset="0"/>
                <a:cs typeface="Times New Roman" panose="02020603050405020304" pitchFamily="18" charset="0"/>
              </a:rPr>
              <a:t>Example:</a:t>
            </a:r>
          </a:p>
          <a:p>
            <a:pPr algn="just">
              <a:lnSpc>
                <a:spcPct val="150000"/>
              </a:lnSpc>
            </a:pPr>
            <a:r>
              <a:rPr lang="en-US" sz="2000" dirty="0">
                <a:latin typeface="Times New Roman" panose="02020603050405020304" pitchFamily="18" charset="0"/>
                <a:cs typeface="Times New Roman" panose="02020603050405020304" pitchFamily="18" charset="0"/>
              </a:rPr>
              <a:t>Private IP: 192.168.1.10</a:t>
            </a:r>
          </a:p>
          <a:p>
            <a:pPr algn="just">
              <a:lnSpc>
                <a:spcPct val="150000"/>
              </a:lnSpc>
            </a:pPr>
            <a:r>
              <a:rPr lang="en-US" sz="2000" dirty="0">
                <a:latin typeface="Times New Roman" panose="02020603050405020304" pitchFamily="18" charset="0"/>
                <a:cs typeface="Times New Roman" panose="02020603050405020304" pitchFamily="18" charset="0"/>
              </a:rPr>
              <a:t>Public IP: 203.0.113.5</a:t>
            </a:r>
          </a:p>
          <a:p>
            <a:pPr algn="just">
              <a:lnSpc>
                <a:spcPct val="150000"/>
              </a:lnSpc>
            </a:pPr>
            <a:r>
              <a:rPr lang="en-US" sz="2000" dirty="0">
                <a:latin typeface="Times New Roman" panose="02020603050405020304" pitchFamily="18" charset="0"/>
                <a:cs typeface="Times New Roman" panose="02020603050405020304" pitchFamily="18" charset="0"/>
              </a:rPr>
              <a:t>Static NAT mapping: 192.168.1.10 (private) -&gt; 203.0.113.5 (public)</a:t>
            </a:r>
          </a:p>
          <a:p>
            <a:pPr algn="just">
              <a:lnSpc>
                <a:spcPct val="150000"/>
              </a:lnSpc>
            </a:pPr>
            <a:r>
              <a:rPr lang="en-US" sz="2000" b="1" dirty="0">
                <a:latin typeface="Times New Roman" panose="02020603050405020304" pitchFamily="18" charset="0"/>
                <a:cs typeface="Times New Roman" panose="02020603050405020304" pitchFamily="18" charset="0"/>
              </a:rPr>
              <a:t>Use:</a:t>
            </a:r>
            <a:r>
              <a:rPr lang="en-US" sz="2000" dirty="0">
                <a:latin typeface="Times New Roman" panose="02020603050405020304" pitchFamily="18" charset="0"/>
                <a:cs typeface="Times New Roman" panose="02020603050405020304" pitchFamily="18" charset="0"/>
              </a:rPr>
              <a:t> Static NAT is often used when a server inside a private network needs to be accessible from the internet, such as a web server or an FTP server.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7" name="Google Shape;117;p4"/>
          <p:cNvSpPr/>
          <p:nvPr/>
        </p:nvSpPr>
        <p:spPr>
          <a:xfrm>
            <a:off x="-29210" y="145445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latin typeface="Calibri" panose="020F0502020204030204"/>
                <a:ea typeface="Calibri" panose="020F0502020204030204"/>
                <a:cs typeface="Calibri" panose="020F0502020204030204"/>
                <a:sym typeface="Calibri" panose="020F0502020204030204"/>
              </a:rPr>
              <a:t>  Modes of NAT  ( Dynamic NAT )</a:t>
            </a:r>
            <a:endParaRPr lang="en-US" sz="3000" b="1"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4"/>
          <p:cNvSpPr/>
          <p:nvPr/>
        </p:nvSpPr>
        <p:spPr>
          <a:xfrm>
            <a:off x="160655" y="149828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sp>
        <p:nvSpPr>
          <p:cNvPr id="5" name="TextBox 4"/>
          <p:cNvSpPr txBox="1"/>
          <p:nvPr/>
        </p:nvSpPr>
        <p:spPr>
          <a:xfrm>
            <a:off x="190500" y="2053590"/>
            <a:ext cx="8703945" cy="4707890"/>
          </a:xfrm>
          <a:prstGeom prst="rect">
            <a:avLst/>
          </a:prstGeom>
          <a:noFill/>
        </p:spPr>
        <p:txBody>
          <a:bodyPr wrap="square">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Dynamic NAT: it assigns public IP addresses from a pool to private IP addresses on a first-come, first-serve basis. The mapping is temporary and depends on the availability of public IP addresses in the pool.</a:t>
            </a:r>
          </a:p>
          <a:p>
            <a:pPr algn="just">
              <a:lnSpc>
                <a:spcPct val="150000"/>
              </a:lnSpc>
            </a:pPr>
            <a:r>
              <a:rPr lang="en-US" sz="2000" dirty="0">
                <a:latin typeface="Times New Roman" panose="02020603050405020304" pitchFamily="18" charset="0"/>
                <a:cs typeface="Times New Roman" panose="02020603050405020304" pitchFamily="18" charset="0"/>
              </a:rPr>
              <a:t>Example:</a:t>
            </a:r>
          </a:p>
          <a:p>
            <a:pPr algn="just">
              <a:lnSpc>
                <a:spcPct val="150000"/>
              </a:lnSpc>
            </a:pPr>
            <a:r>
              <a:rPr lang="en-US" sz="2000" dirty="0">
                <a:latin typeface="Times New Roman" panose="02020603050405020304" pitchFamily="18" charset="0"/>
                <a:cs typeface="Times New Roman" panose="02020603050405020304" pitchFamily="18" charset="0"/>
              </a:rPr>
              <a:t>Private IP range: 192.168.1.0/24</a:t>
            </a:r>
          </a:p>
          <a:p>
            <a:pPr algn="just">
              <a:lnSpc>
                <a:spcPct val="150000"/>
              </a:lnSpc>
            </a:pPr>
            <a:r>
              <a:rPr lang="en-US" sz="2000" dirty="0">
                <a:latin typeface="Times New Roman" panose="02020603050405020304" pitchFamily="18" charset="0"/>
                <a:cs typeface="Times New Roman" panose="02020603050405020304" pitchFamily="18" charset="0"/>
              </a:rPr>
              <a:t>Public IP pool: 203.0.113.1 to 203.0.113.10</a:t>
            </a:r>
          </a:p>
          <a:p>
            <a:pPr algn="just">
              <a:lnSpc>
                <a:spcPct val="150000"/>
              </a:lnSpc>
            </a:pPr>
            <a:r>
              <a:rPr lang="en-US" sz="2000" dirty="0">
                <a:latin typeface="Times New Roman" panose="02020603050405020304" pitchFamily="18" charset="0"/>
                <a:cs typeface="Times New Roman" panose="02020603050405020304" pitchFamily="18" charset="0"/>
              </a:rPr>
              <a:t>Dynamic NAT mapping: Private IP 192.168.1.15 -&gt; Public IP 203.0.113.3</a:t>
            </a:r>
          </a:p>
          <a:p>
            <a:pPr algn="just">
              <a:lnSpc>
                <a:spcPct val="150000"/>
              </a:lnSpc>
            </a:pPr>
            <a:r>
              <a:rPr lang="en-US" sz="2000" b="1" dirty="0">
                <a:latin typeface="Times New Roman" panose="02020603050405020304" pitchFamily="18" charset="0"/>
                <a:cs typeface="Times New Roman" panose="02020603050405020304" pitchFamily="18" charset="0"/>
              </a:rPr>
              <a:t>Use:</a:t>
            </a:r>
            <a:r>
              <a:rPr lang="en-US" sz="2000" dirty="0">
                <a:latin typeface="Times New Roman" panose="02020603050405020304" pitchFamily="18" charset="0"/>
                <a:cs typeface="Times New Roman" panose="02020603050405020304" pitchFamily="18" charset="0"/>
              </a:rPr>
              <a:t> Dynamic NAT is suitable for scenarios where multiple devices in a private network need occasional access to the internet but do not require a permanent public IP address.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7" name="Google Shape;117;p4"/>
          <p:cNvSpPr/>
          <p:nvPr/>
        </p:nvSpPr>
        <p:spPr>
          <a:xfrm>
            <a:off x="0" y="158653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latin typeface="Calibri" panose="020F0502020204030204"/>
                <a:ea typeface="Calibri" panose="020F0502020204030204"/>
                <a:cs typeface="Calibri" panose="020F0502020204030204"/>
                <a:sym typeface="Calibri" panose="020F0502020204030204"/>
              </a:rPr>
              <a:t>  Modes of NAT ( Port Address Translation )</a:t>
            </a:r>
            <a:endParaRPr lang="en-US" sz="3000" b="1"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sp>
        <p:nvSpPr>
          <p:cNvPr id="5" name="TextBox 4"/>
          <p:cNvSpPr txBox="1"/>
          <p:nvPr/>
        </p:nvSpPr>
        <p:spPr>
          <a:xfrm>
            <a:off x="190500" y="2346325"/>
            <a:ext cx="8703945" cy="4246245"/>
          </a:xfrm>
          <a:prstGeom prst="rect">
            <a:avLst/>
          </a:prstGeom>
          <a:noFill/>
        </p:spPr>
        <p:txBody>
          <a:bodyPr wrap="square">
            <a:spAutoFit/>
          </a:bodyPr>
          <a:lstStyle/>
          <a:p>
            <a:pPr>
              <a:lnSpc>
                <a:spcPct val="150000"/>
              </a:lnSpc>
            </a:pPr>
            <a:r>
              <a:rPr lang="en-US" sz="1800" b="1" dirty="0">
                <a:latin typeface="Times New Roman" panose="02020603050405020304" pitchFamily="18" charset="0"/>
                <a:cs typeface="Times New Roman" panose="02020603050405020304" pitchFamily="18" charset="0"/>
              </a:rPr>
              <a:t>PAT (Port Address Translation) or NAT Overload: </a:t>
            </a:r>
            <a:r>
              <a:rPr lang="en-US" sz="1800" dirty="0">
                <a:latin typeface="Times New Roman" panose="02020603050405020304" pitchFamily="18" charset="0"/>
                <a:cs typeface="Times New Roman" panose="02020603050405020304" pitchFamily="18" charset="0"/>
              </a:rPr>
              <a:t>PAT maps multiple private IP addresses to a single public IP address using different port numbers for each connection. This allows many devices to share the same public IP address simultaneously.</a:t>
            </a:r>
          </a:p>
          <a:p>
            <a:pPr>
              <a:lnSpc>
                <a:spcPct val="150000"/>
              </a:lnSpc>
            </a:pPr>
            <a:r>
              <a:rPr lang="en-US" sz="1800" dirty="0">
                <a:latin typeface="Times New Roman" panose="02020603050405020304" pitchFamily="18" charset="0"/>
                <a:cs typeface="Times New Roman" panose="02020603050405020304" pitchFamily="18" charset="0"/>
              </a:rPr>
              <a:t>Example:</a:t>
            </a:r>
          </a:p>
          <a:p>
            <a:pPr>
              <a:lnSpc>
                <a:spcPct val="150000"/>
              </a:lnSpc>
            </a:pPr>
            <a:r>
              <a:rPr lang="en-US" sz="1800" dirty="0">
                <a:latin typeface="Times New Roman" panose="02020603050405020304" pitchFamily="18" charset="0"/>
                <a:cs typeface="Times New Roman" panose="02020603050405020304" pitchFamily="18" charset="0"/>
              </a:rPr>
              <a:t>Private IP 1: 192.168.1.100</a:t>
            </a:r>
          </a:p>
          <a:p>
            <a:pPr>
              <a:lnSpc>
                <a:spcPct val="150000"/>
              </a:lnSpc>
            </a:pPr>
            <a:r>
              <a:rPr lang="en-US" sz="1800" dirty="0">
                <a:latin typeface="Times New Roman" panose="02020603050405020304" pitchFamily="18" charset="0"/>
                <a:cs typeface="Times New Roman" panose="02020603050405020304" pitchFamily="18" charset="0"/>
              </a:rPr>
              <a:t>Private IP 2: 192.168.1.101</a:t>
            </a:r>
          </a:p>
          <a:p>
            <a:pPr>
              <a:lnSpc>
                <a:spcPct val="150000"/>
              </a:lnSpc>
            </a:pPr>
            <a:r>
              <a:rPr lang="en-US" sz="1800" dirty="0">
                <a:latin typeface="Times New Roman" panose="02020603050405020304" pitchFamily="18" charset="0"/>
                <a:cs typeface="Times New Roman" panose="02020603050405020304" pitchFamily="18" charset="0"/>
              </a:rPr>
              <a:t>Public IP: 203.0.113.2</a:t>
            </a:r>
          </a:p>
          <a:p>
            <a:pPr>
              <a:lnSpc>
                <a:spcPct val="150000"/>
              </a:lnSpc>
            </a:pPr>
            <a:r>
              <a:rPr lang="en-US" sz="1800" dirty="0">
                <a:latin typeface="Times New Roman" panose="02020603050405020304" pitchFamily="18" charset="0"/>
                <a:cs typeface="Times New Roman" panose="02020603050405020304" pitchFamily="18" charset="0"/>
              </a:rPr>
              <a:t>PAT mapping: Private IP 1 -&gt; 203.0.113.2:5001, Private IP 2 -&gt; 203.0.113.2:5002</a:t>
            </a:r>
          </a:p>
          <a:p>
            <a:pPr>
              <a:lnSpc>
                <a:spcPct val="150000"/>
              </a:lnSpc>
            </a:pPr>
            <a:r>
              <a:rPr lang="en-US" sz="1800" b="1" dirty="0">
                <a:latin typeface="Times New Roman" panose="02020603050405020304" pitchFamily="18" charset="0"/>
                <a:cs typeface="Times New Roman" panose="02020603050405020304" pitchFamily="18" charset="0"/>
              </a:rPr>
              <a:t>Use Case</a:t>
            </a:r>
            <a:r>
              <a:rPr lang="en-US" sz="1800" dirty="0">
                <a:latin typeface="Times New Roman" panose="02020603050405020304" pitchFamily="18" charset="0"/>
                <a:cs typeface="Times New Roman" panose="02020603050405020304" pitchFamily="18" charset="0"/>
              </a:rPr>
              <a:t>: PAT is commonly used in home or small office networks where multiple devices share a single public IP address to access the internet simultaneously.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2"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pic>
        <p:nvPicPr>
          <p:cNvPr id="98" name="Google Shape;98;p2" descr="C:\Users\parul\Desktop\Untitled-1.png"/>
          <p:cNvPicPr preferRelativeResize="0"/>
          <p:nvPr/>
        </p:nvPicPr>
        <p:blipFill rotWithShape="1">
          <a:blip r:embed="rId4"/>
          <a:srcRect/>
          <a:stretch>
            <a:fillRect/>
          </a:stretch>
        </p:blipFill>
        <p:spPr>
          <a:xfrm>
            <a:off x="1857375" y="2571750"/>
            <a:ext cx="5430838" cy="2803525"/>
          </a:xfrm>
          <a:prstGeom prst="rect">
            <a:avLst/>
          </a:prstGeom>
          <a:noFill/>
          <a:ln>
            <a:noFill/>
          </a:ln>
        </p:spPr>
      </p:pic>
      <p:sp>
        <p:nvSpPr>
          <p:cNvPr id="99" name="Google Shape;99;p2"/>
          <p:cNvSpPr/>
          <p:nvPr/>
        </p:nvSpPr>
        <p:spPr>
          <a:xfrm>
            <a:off x="0" y="3714750"/>
            <a:ext cx="9144000" cy="714375"/>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00" name="Google Shape;100;p2"/>
          <p:cNvSpPr/>
          <p:nvPr/>
        </p:nvSpPr>
        <p:spPr>
          <a:xfrm>
            <a:off x="0" y="3756025"/>
            <a:ext cx="9144000" cy="63182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500" b="1" i="0" u="none" strike="noStrike" cap="none" dirty="0">
                <a:solidFill>
                  <a:schemeClr val="lt1"/>
                </a:solidFill>
                <a:latin typeface="Calibri" panose="020F0502020204030204"/>
                <a:ea typeface="Calibri" panose="020F0502020204030204"/>
                <a:cs typeface="Calibri" panose="020F0502020204030204"/>
                <a:sym typeface="Calibri" panose="020F0502020204030204"/>
              </a:rPr>
              <a:t>Port Forwarding</a:t>
            </a:r>
            <a:endParaRPr sz="3500" b="1" i="0" u="none" strike="noStrike" cap="none"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1" name="Google Shape;101;p2"/>
          <p:cNvSpPr/>
          <p:nvPr/>
        </p:nvSpPr>
        <p:spPr>
          <a:xfrm>
            <a:off x="0" y="2820194"/>
            <a:ext cx="9144000" cy="63023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3500" b="1"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6" name="Text Placeholder 5"/>
          <p:cNvSpPr>
            <a:spLocks noGrp="1"/>
          </p:cNvSpPr>
          <p:nvPr>
            <p:ph type="body" idx="1"/>
          </p:nvPr>
        </p:nvSpPr>
        <p:spPr/>
        <p:txBody>
          <a:bodyPr/>
          <a:lstStyle/>
          <a:p>
            <a:endParaRPr lang="en-US"/>
          </a:p>
        </p:txBody>
      </p:sp>
      <p:sp>
        <p:nvSpPr>
          <p:cNvPr id="117" name="Google Shape;117;p4"/>
          <p:cNvSpPr/>
          <p:nvPr/>
        </p:nvSpPr>
        <p:spPr>
          <a:xfrm>
            <a:off x="0" y="158653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latin typeface="Calibri" panose="020F0502020204030204"/>
                <a:ea typeface="Calibri" panose="020F0502020204030204"/>
                <a:cs typeface="Calibri" panose="020F0502020204030204"/>
                <a:sym typeface="Calibri" panose="020F0502020204030204"/>
              </a:rPr>
              <a:t>  What is Port?</a:t>
            </a:r>
            <a:endParaRPr lang="en-US" sz="3000" b="1"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sp>
        <p:nvSpPr>
          <p:cNvPr id="5" name="TextBox 4"/>
          <p:cNvSpPr txBox="1"/>
          <p:nvPr/>
        </p:nvSpPr>
        <p:spPr>
          <a:xfrm>
            <a:off x="190500" y="2163445"/>
            <a:ext cx="8703945" cy="1938020"/>
          </a:xfrm>
          <a:prstGeom prst="rect">
            <a:avLst/>
          </a:prstGeom>
          <a:noFill/>
        </p:spPr>
        <p:txBody>
          <a:bodyPr wrap="square">
            <a:spAutoFit/>
          </a:bodyPr>
          <a:lstStyle/>
          <a:p>
            <a:pPr>
              <a:lnSpc>
                <a:spcPct val="150000"/>
              </a:lnSpc>
            </a:pPr>
            <a:r>
              <a:rPr lang="en-US" sz="2000" dirty="0"/>
              <a:t>In computer networking, ports are virtual endpoints for communication. They allow different services or applications on a single device to share the network connection. Ports are identified by numbers ranging from 0 to 65535</a:t>
            </a:r>
          </a:p>
        </p:txBody>
      </p:sp>
      <p:pic>
        <p:nvPicPr>
          <p:cNvPr id="3" name="Picture Placeholder 2" descr="network-ports-ipcisco.com_"/>
          <p:cNvPicPr>
            <a:picLocks noGrp="1" noChangeAspect="1"/>
          </p:cNvPicPr>
          <p:nvPr>
            <p:ph type="pic" idx="2"/>
          </p:nvPr>
        </p:nvPicPr>
        <p:blipFill>
          <a:blip r:embed="rId4"/>
          <a:stretch>
            <a:fillRect/>
          </a:stretch>
        </p:blipFill>
        <p:spPr>
          <a:xfrm>
            <a:off x="322580" y="4048760"/>
            <a:ext cx="3478530" cy="2235200"/>
          </a:xfrm>
          <a:prstGeom prst="rect">
            <a:avLst/>
          </a:prstGeom>
        </p:spPr>
      </p:pic>
      <p:pic>
        <p:nvPicPr>
          <p:cNvPr id="7" name="Picture 6" descr="2-TableI-1"/>
          <p:cNvPicPr>
            <a:picLocks noChangeAspect="1"/>
          </p:cNvPicPr>
          <p:nvPr/>
        </p:nvPicPr>
        <p:blipFill>
          <a:blip r:embed="rId5"/>
          <a:srcRect t="7182"/>
          <a:stretch>
            <a:fillRect/>
          </a:stretch>
        </p:blipFill>
        <p:spPr>
          <a:xfrm>
            <a:off x="4323715" y="4048760"/>
            <a:ext cx="4388485" cy="223583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635" y="-21590"/>
            <a:ext cx="9144000" cy="6900863"/>
          </a:xfrm>
          <a:prstGeom prst="rect">
            <a:avLst/>
          </a:prstGeom>
          <a:noFill/>
          <a:ln>
            <a:noFill/>
          </a:ln>
        </p:spPr>
      </p:pic>
      <p:sp>
        <p:nvSpPr>
          <p:cNvPr id="117" name="Google Shape;117;p4"/>
          <p:cNvSpPr/>
          <p:nvPr/>
        </p:nvSpPr>
        <p:spPr>
          <a:xfrm>
            <a:off x="0" y="158653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latin typeface="Calibri" panose="020F0502020204030204"/>
                <a:ea typeface="Calibri" panose="020F0502020204030204"/>
                <a:cs typeface="Calibri" panose="020F0502020204030204"/>
                <a:sym typeface="Calibri" panose="020F0502020204030204"/>
              </a:rPr>
              <a:t>  Port Forwarding Definition</a:t>
            </a:r>
            <a:endParaRPr lang="en-US" sz="3000" b="1"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sp>
        <p:nvSpPr>
          <p:cNvPr id="5" name="TextBox 4"/>
          <p:cNvSpPr txBox="1"/>
          <p:nvPr/>
        </p:nvSpPr>
        <p:spPr>
          <a:xfrm>
            <a:off x="190500" y="2498725"/>
            <a:ext cx="8703945" cy="4707890"/>
          </a:xfrm>
          <a:prstGeom prst="rect">
            <a:avLst/>
          </a:prstGeom>
          <a:noFill/>
        </p:spPr>
        <p:txBody>
          <a:bodyPr wrap="square">
            <a:spAutoFit/>
          </a:bodyPr>
          <a:lstStyle/>
          <a:p>
            <a:pPr>
              <a:lnSpc>
                <a:spcPct val="150000"/>
              </a:lnSpc>
            </a:pPr>
            <a:r>
              <a:rPr lang="en-US" sz="2000" dirty="0"/>
              <a:t>Port forwarding allows you to make services or applications hosted on devices within a private network accessible from the internet. By configuring port forwarding rules on your router, you can selectively redirect incoming traffic to specific devices and ports, enabling external access to services like web servers, game servers, FTP servers, and more.</a:t>
            </a:r>
          </a:p>
          <a:p>
            <a:pPr>
              <a:lnSpc>
                <a:spcPct val="150000"/>
              </a:lnSpc>
            </a:pPr>
            <a:endParaRPr lang="en-US" sz="2000" dirty="0"/>
          </a:p>
          <a:p>
            <a:pPr>
              <a:lnSpc>
                <a:spcPct val="150000"/>
              </a:lnSpc>
            </a:pPr>
            <a:r>
              <a:rPr lang="en-US" sz="2000" dirty="0"/>
              <a:t>Port forwarding allows the router to redirect specific incoming traffic to a designated device on the private network.</a:t>
            </a:r>
          </a:p>
          <a:p>
            <a:pPr>
              <a:lnSpc>
                <a:spcPct val="150000"/>
              </a:lnSpc>
            </a:pPr>
            <a:endParaRPr lang="en-US" sz="2000" dirty="0"/>
          </a:p>
          <a:p>
            <a:pPr>
              <a:lnSpc>
                <a:spcPct val="150000"/>
              </a:lnSpc>
            </a:pPr>
            <a:endParaRPr lang="en-US" sz="2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7" name="Google Shape;117;p4"/>
          <p:cNvSpPr/>
          <p:nvPr/>
        </p:nvSpPr>
        <p:spPr>
          <a:xfrm>
            <a:off x="0" y="147477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latin typeface="Calibri" panose="020F0502020204030204"/>
                <a:ea typeface="Calibri" panose="020F0502020204030204"/>
                <a:cs typeface="Calibri" panose="020F0502020204030204"/>
                <a:sym typeface="Calibri" panose="020F0502020204030204"/>
              </a:rPr>
              <a:t>  Contd..</a:t>
            </a:r>
            <a:endParaRPr lang="en-US" sz="3000" b="1"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4"/>
          <p:cNvSpPr/>
          <p:nvPr/>
        </p:nvSpPr>
        <p:spPr>
          <a:xfrm>
            <a:off x="160655" y="147415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sp>
        <p:nvSpPr>
          <p:cNvPr id="5" name="TextBox 4"/>
          <p:cNvSpPr txBox="1"/>
          <p:nvPr/>
        </p:nvSpPr>
        <p:spPr>
          <a:xfrm>
            <a:off x="88900" y="1998345"/>
            <a:ext cx="8703945" cy="2861310"/>
          </a:xfrm>
          <a:prstGeom prst="rect">
            <a:avLst/>
          </a:prstGeom>
          <a:noFill/>
        </p:spPr>
        <p:txBody>
          <a:bodyPr wrap="square">
            <a:spAutoFit/>
          </a:bodyPr>
          <a:lstStyle/>
          <a:p>
            <a:pPr>
              <a:lnSpc>
                <a:spcPct val="150000"/>
              </a:lnSpc>
            </a:pPr>
            <a:r>
              <a:rPr lang="en-US" sz="2000" dirty="0"/>
              <a:t>Example: Suppose you have a web server running on a computer within your home network, and you want to make it accessible from the internet. By default, incoming traffic on port 80 (HTTP) is blocked by your router's firewall. To allow external users to access your web server, you configure your router to forward incoming traffic on port 80 to the internal IP address of your web server.</a:t>
            </a:r>
          </a:p>
        </p:txBody>
      </p:sp>
      <p:pic>
        <p:nvPicPr>
          <p:cNvPr id="2" name="Picture Placeholder 1" descr="1_taIkKo9sDBnhAEZhxqySbQ"/>
          <p:cNvPicPr>
            <a:picLocks noGrp="1" noChangeAspect="1"/>
          </p:cNvPicPr>
          <p:nvPr>
            <p:ph type="pic" idx="2"/>
          </p:nvPr>
        </p:nvPicPr>
        <p:blipFill>
          <a:blip r:embed="rId4"/>
          <a:stretch>
            <a:fillRect/>
          </a:stretch>
        </p:blipFill>
        <p:spPr>
          <a:xfrm>
            <a:off x="2595245" y="4391025"/>
            <a:ext cx="5862320" cy="205803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7" name="Google Shape;117;p4"/>
          <p:cNvSpPr/>
          <p:nvPr/>
        </p:nvSpPr>
        <p:spPr>
          <a:xfrm>
            <a:off x="0" y="152557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latin typeface="Calibri" panose="020F0502020204030204"/>
                <a:ea typeface="Calibri" panose="020F0502020204030204"/>
                <a:cs typeface="Calibri" panose="020F0502020204030204"/>
                <a:sym typeface="Calibri" panose="020F0502020204030204"/>
              </a:rPr>
              <a:t>  Applications of Port Forwarding</a:t>
            </a:r>
            <a:endParaRPr lang="en-US" sz="3000" b="1"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sp>
        <p:nvSpPr>
          <p:cNvPr id="5" name="TextBox 4"/>
          <p:cNvSpPr txBox="1"/>
          <p:nvPr/>
        </p:nvSpPr>
        <p:spPr>
          <a:xfrm>
            <a:off x="119380" y="2167890"/>
            <a:ext cx="8703945" cy="4399915"/>
          </a:xfrm>
          <a:prstGeom prst="rect">
            <a:avLst/>
          </a:prstGeom>
          <a:noFill/>
        </p:spPr>
        <p:txBody>
          <a:bodyPr wrap="square">
            <a:spAutoFit/>
          </a:bodyPr>
          <a:lstStyle/>
          <a:p>
            <a:pPr algn="just">
              <a:lnSpc>
                <a:spcPct val="150000"/>
              </a:lnSpc>
            </a:pPr>
            <a:r>
              <a:rPr lang="en-US" sz="2000" b="1" dirty="0"/>
              <a:t>Web Servers:</a:t>
            </a:r>
            <a:r>
              <a:rPr lang="en-US" sz="2000" dirty="0"/>
              <a:t> Port forwarding allows hosting websites from home or office networks by redirecting incoming HTTP (port 80) or HTTPS (port 443) traffic to the web server.</a:t>
            </a:r>
          </a:p>
          <a:p>
            <a:pPr algn="just">
              <a:lnSpc>
                <a:spcPct val="100000"/>
              </a:lnSpc>
            </a:pPr>
            <a:endParaRPr lang="en-US" sz="2000" dirty="0"/>
          </a:p>
          <a:p>
            <a:pPr algn="just">
              <a:lnSpc>
                <a:spcPct val="150000"/>
              </a:lnSpc>
            </a:pPr>
            <a:r>
              <a:rPr lang="en-US" sz="2000" b="1" dirty="0"/>
              <a:t>Remote Desktop Access:</a:t>
            </a:r>
            <a:r>
              <a:rPr lang="en-US" sz="2000" dirty="0"/>
              <a:t> Port forwarding facilitates accessing computers remotely by redirecting Remote Desktop Protocol (RDP) traffic (port 3389) to the target machine.</a:t>
            </a:r>
          </a:p>
          <a:p>
            <a:pPr algn="just">
              <a:lnSpc>
                <a:spcPct val="100000"/>
              </a:lnSpc>
            </a:pPr>
            <a:endParaRPr lang="en-US" sz="2000" dirty="0"/>
          </a:p>
          <a:p>
            <a:pPr algn="just">
              <a:lnSpc>
                <a:spcPct val="150000"/>
              </a:lnSpc>
            </a:pPr>
            <a:r>
              <a:rPr lang="en-US" sz="2000" b="1" dirty="0"/>
              <a:t>Gaming Servers:</a:t>
            </a:r>
            <a:r>
              <a:rPr lang="en-US" sz="2000" dirty="0"/>
              <a:t> Hosting game servers for multiplayer gaming requires port forwarding to direct incoming game traffic to the hosting computer.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pic>
        <p:nvPicPr>
          <p:cNvPr id="116" name="Google Shape;116;p4" descr="C:\Users\parul\Desktop\Untitled-1.png"/>
          <p:cNvPicPr preferRelativeResize="0"/>
          <p:nvPr/>
        </p:nvPicPr>
        <p:blipFill rotWithShape="1">
          <a:blip r:embed="rId4"/>
          <a:srcRect/>
          <a:stretch>
            <a:fillRect/>
          </a:stretch>
        </p:blipFill>
        <p:spPr>
          <a:xfrm>
            <a:off x="1857375" y="3071813"/>
            <a:ext cx="5430838" cy="2803525"/>
          </a:xfrm>
          <a:prstGeom prst="rect">
            <a:avLst/>
          </a:prstGeom>
          <a:noFill/>
          <a:ln>
            <a:noFill/>
          </a:ln>
        </p:spPr>
      </p:pic>
      <p:sp>
        <p:nvSpPr>
          <p:cNvPr id="117" name="Google Shape;117;p4"/>
          <p:cNvSpPr/>
          <p:nvPr/>
        </p:nvSpPr>
        <p:spPr>
          <a:xfrm>
            <a:off x="0" y="158653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dirty="0">
                <a:solidFill>
                  <a:schemeClr val="lt1"/>
                </a:solidFill>
                <a:latin typeface="Calibri" panose="020F0502020204030204"/>
                <a:ea typeface="Calibri" panose="020F0502020204030204"/>
                <a:cs typeface="Calibri" panose="020F0502020204030204"/>
                <a:sym typeface="Calibri" panose="020F0502020204030204"/>
              </a:rPr>
              <a:t>    What is a Firewall?</a:t>
            </a: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marL="179705" indent="-179705" algn="just">
              <a:buFont typeface="Arial" panose="020B0604020202020204" pitchFamily="34" charset="0"/>
              <a:buChar char="•"/>
            </a:pPr>
            <a:endPar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 name="Picture 2" descr="Firewall Basic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 y="2229485"/>
            <a:ext cx="9143365" cy="4454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7" name="Google Shape;117;p4"/>
          <p:cNvSpPr/>
          <p:nvPr/>
        </p:nvSpPr>
        <p:spPr>
          <a:xfrm>
            <a:off x="-1" y="1497172"/>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latin typeface="Calibri" panose="020F0502020204030204"/>
                <a:ea typeface="Calibri" panose="020F0502020204030204"/>
                <a:cs typeface="Calibri" panose="020F0502020204030204"/>
                <a:sym typeface="Calibri" panose="020F0502020204030204"/>
              </a:rPr>
              <a:t>  Contd..</a:t>
            </a:r>
            <a:endParaRPr lang="en-US" sz="3000" b="1"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sp>
        <p:nvSpPr>
          <p:cNvPr id="5" name="TextBox 4"/>
          <p:cNvSpPr txBox="1"/>
          <p:nvPr/>
        </p:nvSpPr>
        <p:spPr>
          <a:xfrm>
            <a:off x="249555" y="2681605"/>
            <a:ext cx="8703945" cy="2861310"/>
          </a:xfrm>
          <a:prstGeom prst="rect">
            <a:avLst/>
          </a:prstGeom>
          <a:noFill/>
        </p:spPr>
        <p:txBody>
          <a:bodyPr wrap="square">
            <a:spAutoFit/>
          </a:bodyPr>
          <a:lstStyle/>
          <a:p>
            <a:pPr>
              <a:lnSpc>
                <a:spcPct val="150000"/>
              </a:lnSpc>
            </a:pPr>
            <a:r>
              <a:rPr lang="en-US" sz="2000" b="1" dirty="0">
                <a:sym typeface="+mn-ea"/>
              </a:rPr>
              <a:t>File Transfer:</a:t>
            </a:r>
            <a:r>
              <a:rPr lang="en-US" sz="2000" dirty="0">
                <a:sym typeface="+mn-ea"/>
              </a:rPr>
              <a:t> Port forwarding enables secure file transfer by redirecting FTP (port 21) or Secure FTP (SFTP - port 22) traffic to a designated server.</a:t>
            </a:r>
            <a:endParaRPr lang="en-US" sz="2000" dirty="0"/>
          </a:p>
          <a:p>
            <a:pPr algn="just">
              <a:lnSpc>
                <a:spcPct val="150000"/>
              </a:lnSpc>
            </a:pPr>
            <a:endParaRPr lang="en-US" sz="2000" dirty="0"/>
          </a:p>
          <a:p>
            <a:pPr algn="just">
              <a:lnSpc>
                <a:spcPct val="150000"/>
              </a:lnSpc>
            </a:pPr>
            <a:r>
              <a:rPr lang="en-US" sz="2000" b="1" dirty="0">
                <a:sym typeface="+mn-ea"/>
              </a:rPr>
              <a:t>Video Streaming:</a:t>
            </a:r>
            <a:r>
              <a:rPr lang="en-US" sz="2000" dirty="0">
                <a:sym typeface="+mn-ea"/>
              </a:rPr>
              <a:t> Services like media servers or IP cameras can be accessed remotely through port forwarding, allowing users to view live video streams.</a:t>
            </a:r>
            <a:endParaRPr lang="en-US" sz="2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7" name="Google Shape;117;p4"/>
          <p:cNvSpPr/>
          <p:nvPr/>
        </p:nvSpPr>
        <p:spPr>
          <a:xfrm>
            <a:off x="-1" y="1422254"/>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000" b="1" dirty="0">
                <a:solidFill>
                  <a:schemeClr val="lt1"/>
                </a:solidFill>
                <a:latin typeface="Calibri" panose="020F0502020204030204"/>
                <a:ea typeface="Calibri" panose="020F0502020204030204"/>
                <a:cs typeface="Calibri" panose="020F0502020204030204"/>
                <a:sym typeface="Calibri" panose="020F0502020204030204"/>
              </a:rPr>
              <a:t>  Virtual Private Networks</a:t>
            </a: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pic>
        <p:nvPicPr>
          <p:cNvPr id="2" name="Picture 1" descr="02-virtual-private-networks-vpn-ppt-2-638.jpg">
            <a:extLst>
              <a:ext uri="{FF2B5EF4-FFF2-40B4-BE49-F238E27FC236}">
                <a16:creationId xmlns:a16="http://schemas.microsoft.com/office/drawing/2014/main" id="{7892947A-8C0B-6605-599E-43303F49B061}"/>
              </a:ext>
            </a:extLst>
          </p:cNvPr>
          <p:cNvPicPr>
            <a:picLocks noChangeAspect="1"/>
          </p:cNvPicPr>
          <p:nvPr/>
        </p:nvPicPr>
        <p:blipFill>
          <a:blip r:embed="rId4"/>
          <a:stretch>
            <a:fillRect/>
          </a:stretch>
        </p:blipFill>
        <p:spPr>
          <a:xfrm>
            <a:off x="0" y="2065191"/>
            <a:ext cx="9144000" cy="4792809"/>
          </a:xfrm>
          <a:prstGeom prst="rect">
            <a:avLst/>
          </a:prstGeom>
        </p:spPr>
      </p:pic>
    </p:spTree>
    <p:extLst>
      <p:ext uri="{BB962C8B-B14F-4D97-AF65-F5344CB8AC3E}">
        <p14:creationId xmlns:p14="http://schemas.microsoft.com/office/powerpoint/2010/main" val="4286980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7" name="Google Shape;117;p4"/>
          <p:cNvSpPr/>
          <p:nvPr/>
        </p:nvSpPr>
        <p:spPr>
          <a:xfrm>
            <a:off x="0" y="158653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a:solidFill>
                  <a:schemeClr val="lt1"/>
                </a:solidFill>
                <a:latin typeface="Calibri" panose="020F0502020204030204"/>
                <a:ea typeface="Calibri" panose="020F0502020204030204"/>
                <a:cs typeface="Calibri" panose="020F0502020204030204"/>
                <a:sym typeface="Calibri" panose="020F0502020204030204"/>
              </a:rPr>
              <a:t>  Contd..</a:t>
            </a:r>
            <a:endParaRPr lang="en-US" sz="3000" b="1"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sp>
        <p:nvSpPr>
          <p:cNvPr id="5" name="TextBox 4"/>
          <p:cNvSpPr txBox="1"/>
          <p:nvPr/>
        </p:nvSpPr>
        <p:spPr>
          <a:xfrm>
            <a:off x="249555" y="2681605"/>
            <a:ext cx="8703945" cy="2861310"/>
          </a:xfrm>
          <a:prstGeom prst="rect">
            <a:avLst/>
          </a:prstGeom>
          <a:noFill/>
        </p:spPr>
        <p:txBody>
          <a:bodyPr wrap="square">
            <a:spAutoFit/>
          </a:bodyPr>
          <a:lstStyle/>
          <a:p>
            <a:pPr>
              <a:lnSpc>
                <a:spcPct val="150000"/>
              </a:lnSpc>
            </a:pPr>
            <a:r>
              <a:rPr lang="en-US" sz="2000" b="1" dirty="0">
                <a:sym typeface="+mn-ea"/>
              </a:rPr>
              <a:t>File Transfer:</a:t>
            </a:r>
            <a:r>
              <a:rPr lang="en-US" sz="2000" dirty="0">
                <a:sym typeface="+mn-ea"/>
              </a:rPr>
              <a:t> Port forwarding enables secure file transfer by redirecting FTP (port 21) or Secure FTP (SFTP - port 22) traffic to a designated server.</a:t>
            </a:r>
            <a:endParaRPr lang="en-US" sz="2000" dirty="0"/>
          </a:p>
          <a:p>
            <a:pPr algn="just">
              <a:lnSpc>
                <a:spcPct val="150000"/>
              </a:lnSpc>
            </a:pPr>
            <a:endParaRPr lang="en-US" sz="2000" dirty="0"/>
          </a:p>
          <a:p>
            <a:pPr algn="just">
              <a:lnSpc>
                <a:spcPct val="150000"/>
              </a:lnSpc>
            </a:pPr>
            <a:r>
              <a:rPr lang="en-US" sz="2000" b="1" dirty="0">
                <a:sym typeface="+mn-ea"/>
              </a:rPr>
              <a:t>Video Streaming:</a:t>
            </a:r>
            <a:r>
              <a:rPr lang="en-US" sz="2000" dirty="0">
                <a:sym typeface="+mn-ea"/>
              </a:rPr>
              <a:t> Services like media servers or IP cameras can be accessed remotely through port forwarding, allowing users to view live video streams.</a:t>
            </a:r>
            <a:endParaRPr lang="en-US" sz="2000" dirty="0"/>
          </a:p>
        </p:txBody>
      </p:sp>
      <p:pic>
        <p:nvPicPr>
          <p:cNvPr id="2" name="Picture 1" descr="03-virtual-private-networks-vpn-ppt-3-638.jpg">
            <a:extLst>
              <a:ext uri="{FF2B5EF4-FFF2-40B4-BE49-F238E27FC236}">
                <a16:creationId xmlns:a16="http://schemas.microsoft.com/office/drawing/2014/main" id="{D716CB35-C96B-3670-673B-DB22D6B89B71}"/>
              </a:ext>
            </a:extLst>
          </p:cNvPr>
          <p:cNvPicPr>
            <a:picLocks noChangeAspect="1"/>
          </p:cNvPicPr>
          <p:nvPr/>
        </p:nvPicPr>
        <p:blipFill>
          <a:blip r:embed="rId4"/>
          <a:stretch>
            <a:fillRect/>
          </a:stretch>
        </p:blipFill>
        <p:spPr>
          <a:xfrm>
            <a:off x="0" y="1501541"/>
            <a:ext cx="9144000" cy="5399322"/>
          </a:xfrm>
          <a:prstGeom prst="rect">
            <a:avLst/>
          </a:prstGeom>
        </p:spPr>
      </p:pic>
    </p:spTree>
    <p:extLst>
      <p:ext uri="{BB962C8B-B14F-4D97-AF65-F5344CB8AC3E}">
        <p14:creationId xmlns:p14="http://schemas.microsoft.com/office/powerpoint/2010/main" val="1980990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pic>
        <p:nvPicPr>
          <p:cNvPr id="2" name="Picture 1" descr="04-virtual-private-networks-vpn-ppt-4-638.jpg">
            <a:extLst>
              <a:ext uri="{FF2B5EF4-FFF2-40B4-BE49-F238E27FC236}">
                <a16:creationId xmlns:a16="http://schemas.microsoft.com/office/drawing/2014/main" id="{27C2797D-4DE8-1B40-400F-6DC6C92613E7}"/>
              </a:ext>
            </a:extLst>
          </p:cNvPr>
          <p:cNvPicPr>
            <a:picLocks noChangeAspect="1"/>
          </p:cNvPicPr>
          <p:nvPr/>
        </p:nvPicPr>
        <p:blipFill>
          <a:blip r:embed="rId4"/>
          <a:stretch>
            <a:fillRect/>
          </a:stretch>
        </p:blipFill>
        <p:spPr>
          <a:xfrm>
            <a:off x="0" y="1491915"/>
            <a:ext cx="9144000" cy="5370655"/>
          </a:xfrm>
          <a:prstGeom prst="rect">
            <a:avLst/>
          </a:prstGeom>
        </p:spPr>
      </p:pic>
    </p:spTree>
    <p:extLst>
      <p:ext uri="{BB962C8B-B14F-4D97-AF65-F5344CB8AC3E}">
        <p14:creationId xmlns:p14="http://schemas.microsoft.com/office/powerpoint/2010/main" val="17474787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pic>
        <p:nvPicPr>
          <p:cNvPr id="2" name="Picture 1" descr="05-virtual-private-networks-vpn-ppt-5-638.jpg"/>
          <p:cNvPicPr>
            <a:picLocks noChangeAspect="1"/>
          </p:cNvPicPr>
          <p:nvPr/>
        </p:nvPicPr>
        <p:blipFill>
          <a:blip r:embed="rId4"/>
          <a:stretch>
            <a:fillRect/>
          </a:stretch>
        </p:blipFill>
        <p:spPr>
          <a:xfrm>
            <a:off x="0" y="1482291"/>
            <a:ext cx="9144000" cy="5380280"/>
          </a:xfrm>
          <a:prstGeom prst="rect">
            <a:avLst/>
          </a:prstGeom>
        </p:spPr>
      </p:pic>
    </p:spTree>
    <p:extLst>
      <p:ext uri="{BB962C8B-B14F-4D97-AF65-F5344CB8AC3E}">
        <p14:creationId xmlns:p14="http://schemas.microsoft.com/office/powerpoint/2010/main" val="28120804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pic>
        <p:nvPicPr>
          <p:cNvPr id="2" name="Picture 1" descr="06-virtual-private-networks-vpn-ppt-6-638.jpg"/>
          <p:cNvPicPr>
            <a:picLocks noChangeAspect="1"/>
          </p:cNvPicPr>
          <p:nvPr/>
        </p:nvPicPr>
        <p:blipFill>
          <a:blip r:embed="rId4"/>
          <a:stretch>
            <a:fillRect/>
          </a:stretch>
        </p:blipFill>
        <p:spPr>
          <a:xfrm>
            <a:off x="0" y="1501541"/>
            <a:ext cx="9144000" cy="5361029"/>
          </a:xfrm>
          <a:prstGeom prst="rect">
            <a:avLst/>
          </a:prstGeom>
        </p:spPr>
      </p:pic>
    </p:spTree>
    <p:extLst>
      <p:ext uri="{BB962C8B-B14F-4D97-AF65-F5344CB8AC3E}">
        <p14:creationId xmlns:p14="http://schemas.microsoft.com/office/powerpoint/2010/main" val="41204132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pic>
        <p:nvPicPr>
          <p:cNvPr id="2" name="Picture 1" descr="07-virtual-private-networks-vpn-ppt-7-638.jpg"/>
          <p:cNvPicPr>
            <a:picLocks noChangeAspect="1"/>
          </p:cNvPicPr>
          <p:nvPr/>
        </p:nvPicPr>
        <p:blipFill>
          <a:blip r:embed="rId4"/>
          <a:stretch>
            <a:fillRect/>
          </a:stretch>
        </p:blipFill>
        <p:spPr>
          <a:xfrm>
            <a:off x="0" y="1501541"/>
            <a:ext cx="9144000" cy="5361030"/>
          </a:xfrm>
          <a:prstGeom prst="rect">
            <a:avLst/>
          </a:prstGeom>
        </p:spPr>
      </p:pic>
    </p:spTree>
    <p:extLst>
      <p:ext uri="{BB962C8B-B14F-4D97-AF65-F5344CB8AC3E}">
        <p14:creationId xmlns:p14="http://schemas.microsoft.com/office/powerpoint/2010/main" val="21959586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pic>
        <p:nvPicPr>
          <p:cNvPr id="3" name="Picture 2" descr="08-virtual-private-networks-vpn-ppt-8-638.jpg">
            <a:extLst>
              <a:ext uri="{FF2B5EF4-FFF2-40B4-BE49-F238E27FC236}">
                <a16:creationId xmlns:a16="http://schemas.microsoft.com/office/drawing/2014/main" id="{333F31B0-5E61-69CF-4AD9-1F27A2D99726}"/>
              </a:ext>
            </a:extLst>
          </p:cNvPr>
          <p:cNvPicPr>
            <a:picLocks noChangeAspect="1"/>
          </p:cNvPicPr>
          <p:nvPr/>
        </p:nvPicPr>
        <p:blipFill>
          <a:blip r:embed="rId4"/>
          <a:stretch>
            <a:fillRect/>
          </a:stretch>
        </p:blipFill>
        <p:spPr>
          <a:xfrm>
            <a:off x="0" y="1482291"/>
            <a:ext cx="9144000" cy="5380280"/>
          </a:xfrm>
          <a:prstGeom prst="rect">
            <a:avLst/>
          </a:prstGeom>
        </p:spPr>
      </p:pic>
    </p:spTree>
    <p:extLst>
      <p:ext uri="{BB962C8B-B14F-4D97-AF65-F5344CB8AC3E}">
        <p14:creationId xmlns:p14="http://schemas.microsoft.com/office/powerpoint/2010/main" val="37596058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pic>
        <p:nvPicPr>
          <p:cNvPr id="2" name="Picture 1" descr="09-virtual-private-networks-vpn-ppt-9-638.jpg"/>
          <p:cNvPicPr>
            <a:picLocks noChangeAspect="1"/>
          </p:cNvPicPr>
          <p:nvPr/>
        </p:nvPicPr>
        <p:blipFill>
          <a:blip r:embed="rId4"/>
          <a:stretch>
            <a:fillRect/>
          </a:stretch>
        </p:blipFill>
        <p:spPr>
          <a:xfrm>
            <a:off x="0" y="1472665"/>
            <a:ext cx="9144000" cy="5389906"/>
          </a:xfrm>
          <a:prstGeom prst="rect">
            <a:avLst/>
          </a:prstGeom>
        </p:spPr>
      </p:pic>
    </p:spTree>
    <p:extLst>
      <p:ext uri="{BB962C8B-B14F-4D97-AF65-F5344CB8AC3E}">
        <p14:creationId xmlns:p14="http://schemas.microsoft.com/office/powerpoint/2010/main" val="17889270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pic>
        <p:nvPicPr>
          <p:cNvPr id="2" name="Picture 1" descr="10-virtual-private-networks-vpn-ppt-10-638.jpg"/>
          <p:cNvPicPr>
            <a:picLocks noChangeAspect="1"/>
          </p:cNvPicPr>
          <p:nvPr/>
        </p:nvPicPr>
        <p:blipFill>
          <a:blip r:embed="rId4"/>
          <a:stretch>
            <a:fillRect/>
          </a:stretch>
        </p:blipFill>
        <p:spPr>
          <a:xfrm>
            <a:off x="0" y="1472665"/>
            <a:ext cx="9144000" cy="5389905"/>
          </a:xfrm>
          <a:prstGeom prst="rect">
            <a:avLst/>
          </a:prstGeom>
        </p:spPr>
      </p:pic>
    </p:spTree>
    <p:extLst>
      <p:ext uri="{BB962C8B-B14F-4D97-AF65-F5344CB8AC3E}">
        <p14:creationId xmlns:p14="http://schemas.microsoft.com/office/powerpoint/2010/main" val="1596139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pic>
        <p:nvPicPr>
          <p:cNvPr id="116" name="Google Shape;116;p4" descr="C:\Users\parul\Desktop\Untitled-1.png"/>
          <p:cNvPicPr preferRelativeResize="0"/>
          <p:nvPr/>
        </p:nvPicPr>
        <p:blipFill rotWithShape="1">
          <a:blip r:embed="rId4"/>
          <a:srcRect/>
          <a:stretch>
            <a:fillRect/>
          </a:stretch>
        </p:blipFill>
        <p:spPr>
          <a:xfrm>
            <a:off x="1857375" y="3071813"/>
            <a:ext cx="5430838" cy="2803525"/>
          </a:xfrm>
          <a:prstGeom prst="rect">
            <a:avLst/>
          </a:prstGeom>
          <a:noFill/>
          <a:ln>
            <a:noFill/>
          </a:ln>
        </p:spPr>
      </p:pic>
      <p:sp>
        <p:nvSpPr>
          <p:cNvPr id="117" name="Google Shape;117;p4"/>
          <p:cNvSpPr/>
          <p:nvPr/>
        </p:nvSpPr>
        <p:spPr>
          <a:xfrm>
            <a:off x="248285" y="1586230"/>
            <a:ext cx="8646795" cy="64262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dirty="0">
                <a:solidFill>
                  <a:schemeClr val="lt1"/>
                </a:solidFill>
                <a:latin typeface="Calibri" panose="020F0502020204030204"/>
                <a:ea typeface="Calibri" panose="020F0502020204030204"/>
                <a:cs typeface="Calibri" panose="020F0502020204030204"/>
                <a:sym typeface="Calibri" panose="020F0502020204030204"/>
              </a:rPr>
              <a:t>     What is a Firewall?</a:t>
            </a: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50507" y="2580677"/>
            <a:ext cx="8645525" cy="4320480"/>
          </a:xfrm>
          <a:prstGeom prst="rect">
            <a:avLst/>
          </a:prstGeom>
          <a:noFill/>
          <a:ln>
            <a:noFill/>
          </a:ln>
        </p:spPr>
        <p:txBody>
          <a:bodyPr spcFirstLastPara="1" wrap="square" lIns="91425" tIns="45700" rIns="91425" bIns="45700" anchor="t" anchorCtr="0">
            <a:noAutofit/>
          </a:bodyPr>
          <a:lstStyle/>
          <a:p>
            <a:pPr algn="just"/>
            <a:endParaRPr lang="en-US" sz="2400"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342900" indent="-342900" algn="just">
              <a:buFont typeface="Arial" panose="020B0604020202020204" pitchFamily="34" charset="0"/>
              <a:buChar char="•"/>
            </a:pPr>
            <a:r>
              <a:rPr lang="en-US" sz="2400"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rPr>
              <a:t>Firewalls act as a barrier between a trusted internal network and untrusted external networks, controlling the flow of network traffic based on predetermined security rules.</a:t>
            </a:r>
            <a:endParaRPr lang="en-US" sz="2400" b="0" i="0" u="none" strike="noStrike" cap="none"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a:p>
            <a:pPr algn="just"/>
            <a:endParaRPr lang="en-US" sz="2800" b="0" i="0" dirty="0">
              <a:solidFill>
                <a:srgbClr val="374151"/>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b="0" i="0" dirty="0">
                <a:solidFill>
                  <a:srgbClr val="374151"/>
                </a:solidFill>
                <a:effectLst/>
                <a:latin typeface="Times New Roman" panose="02020603050405020304" pitchFamily="18" charset="0"/>
                <a:cs typeface="Times New Roman" panose="02020603050405020304" pitchFamily="18" charset="0"/>
              </a:rPr>
              <a:t>A firewall is a network security device that monitors and controls incoming and outgoing network traffic based on predetermined security rules making our network secure and more reliable.</a:t>
            </a:r>
            <a:endParaRPr lang="en-US" sz="2000" b="0" i="0" u="none" strike="noStrike" cap="none"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a:p>
            <a:pPr algn="just"/>
            <a:endParaRPr lang="en-US" sz="2400" b="0" i="0" u="none" strike="noStrike" cap="none"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pic>
        <p:nvPicPr>
          <p:cNvPr id="2" name="Picture 1" descr="11-virtual-private-networks-vpn-ppt-11-638.jpg"/>
          <p:cNvPicPr>
            <a:picLocks noChangeAspect="1"/>
          </p:cNvPicPr>
          <p:nvPr/>
        </p:nvPicPr>
        <p:blipFill>
          <a:blip r:embed="rId4"/>
          <a:stretch>
            <a:fillRect/>
          </a:stretch>
        </p:blipFill>
        <p:spPr>
          <a:xfrm>
            <a:off x="0" y="1501541"/>
            <a:ext cx="9144000" cy="5361030"/>
          </a:xfrm>
          <a:prstGeom prst="rect">
            <a:avLst/>
          </a:prstGeom>
        </p:spPr>
      </p:pic>
    </p:spTree>
    <p:extLst>
      <p:ext uri="{BB962C8B-B14F-4D97-AF65-F5344CB8AC3E}">
        <p14:creationId xmlns:p14="http://schemas.microsoft.com/office/powerpoint/2010/main" val="38659616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pic>
        <p:nvPicPr>
          <p:cNvPr id="3" name="Picture 2" descr="12-virtual-private-networks-vpn-ppt-12-638.jpg">
            <a:extLst>
              <a:ext uri="{FF2B5EF4-FFF2-40B4-BE49-F238E27FC236}">
                <a16:creationId xmlns:a16="http://schemas.microsoft.com/office/drawing/2014/main" id="{4D5EF669-0A2A-5936-6743-CC9E3EE2AD16}"/>
              </a:ext>
            </a:extLst>
          </p:cNvPr>
          <p:cNvPicPr>
            <a:picLocks noChangeAspect="1"/>
          </p:cNvPicPr>
          <p:nvPr/>
        </p:nvPicPr>
        <p:blipFill>
          <a:blip r:embed="rId4"/>
          <a:stretch>
            <a:fillRect/>
          </a:stretch>
        </p:blipFill>
        <p:spPr>
          <a:xfrm>
            <a:off x="0" y="1472665"/>
            <a:ext cx="9144000" cy="5389906"/>
          </a:xfrm>
          <a:prstGeom prst="rect">
            <a:avLst/>
          </a:prstGeom>
        </p:spPr>
      </p:pic>
    </p:spTree>
    <p:extLst>
      <p:ext uri="{BB962C8B-B14F-4D97-AF65-F5344CB8AC3E}">
        <p14:creationId xmlns:p14="http://schemas.microsoft.com/office/powerpoint/2010/main" val="9039915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pic>
        <p:nvPicPr>
          <p:cNvPr id="2" name="Picture 1" descr="13-virtual-private-networks-vpn-ppt-13-638.jpg"/>
          <p:cNvPicPr>
            <a:picLocks noChangeAspect="1"/>
          </p:cNvPicPr>
          <p:nvPr/>
        </p:nvPicPr>
        <p:blipFill>
          <a:blip r:embed="rId4"/>
          <a:stretch>
            <a:fillRect/>
          </a:stretch>
        </p:blipFill>
        <p:spPr>
          <a:xfrm>
            <a:off x="0" y="1501541"/>
            <a:ext cx="9144000" cy="5361030"/>
          </a:xfrm>
          <a:prstGeom prst="rect">
            <a:avLst/>
          </a:prstGeom>
        </p:spPr>
      </p:pic>
    </p:spTree>
    <p:extLst>
      <p:ext uri="{BB962C8B-B14F-4D97-AF65-F5344CB8AC3E}">
        <p14:creationId xmlns:p14="http://schemas.microsoft.com/office/powerpoint/2010/main" val="26555422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pic>
        <p:nvPicPr>
          <p:cNvPr id="3" name="Picture 2" descr="14-virtual-private-networks-vpn-ppt-14-638.jpg">
            <a:extLst>
              <a:ext uri="{FF2B5EF4-FFF2-40B4-BE49-F238E27FC236}">
                <a16:creationId xmlns:a16="http://schemas.microsoft.com/office/drawing/2014/main" id="{DF1DD51F-E783-E452-B5CB-43A9141BF73B}"/>
              </a:ext>
            </a:extLst>
          </p:cNvPr>
          <p:cNvPicPr>
            <a:picLocks noChangeAspect="1"/>
          </p:cNvPicPr>
          <p:nvPr/>
        </p:nvPicPr>
        <p:blipFill>
          <a:blip r:embed="rId4"/>
          <a:stretch>
            <a:fillRect/>
          </a:stretch>
        </p:blipFill>
        <p:spPr>
          <a:xfrm>
            <a:off x="0" y="1491915"/>
            <a:ext cx="9144000" cy="5370655"/>
          </a:xfrm>
          <a:prstGeom prst="rect">
            <a:avLst/>
          </a:prstGeom>
        </p:spPr>
      </p:pic>
    </p:spTree>
    <p:extLst>
      <p:ext uri="{BB962C8B-B14F-4D97-AF65-F5344CB8AC3E}">
        <p14:creationId xmlns:p14="http://schemas.microsoft.com/office/powerpoint/2010/main" val="29342547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pic>
        <p:nvPicPr>
          <p:cNvPr id="2" name="Picture 1" descr="15-virtual-private-networks-vpn-ppt-15-638.jpg"/>
          <p:cNvPicPr>
            <a:picLocks noChangeAspect="1"/>
          </p:cNvPicPr>
          <p:nvPr/>
        </p:nvPicPr>
        <p:blipFill>
          <a:blip r:embed="rId4"/>
          <a:stretch>
            <a:fillRect/>
          </a:stretch>
        </p:blipFill>
        <p:spPr>
          <a:xfrm>
            <a:off x="0" y="1501541"/>
            <a:ext cx="9144000" cy="5361030"/>
          </a:xfrm>
          <a:prstGeom prst="rect">
            <a:avLst/>
          </a:prstGeom>
        </p:spPr>
      </p:pic>
    </p:spTree>
    <p:extLst>
      <p:ext uri="{BB962C8B-B14F-4D97-AF65-F5344CB8AC3E}">
        <p14:creationId xmlns:p14="http://schemas.microsoft.com/office/powerpoint/2010/main" val="15535639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pic>
        <p:nvPicPr>
          <p:cNvPr id="2" name="Picture 1" descr="17-virtual-private-networks-vpn-ppt-17-638.jpg"/>
          <p:cNvPicPr>
            <a:picLocks noChangeAspect="1"/>
          </p:cNvPicPr>
          <p:nvPr/>
        </p:nvPicPr>
        <p:blipFill>
          <a:blip r:embed="rId4"/>
          <a:stretch>
            <a:fillRect/>
          </a:stretch>
        </p:blipFill>
        <p:spPr>
          <a:xfrm>
            <a:off x="0" y="1482291"/>
            <a:ext cx="9144000" cy="5380280"/>
          </a:xfrm>
          <a:prstGeom prst="rect">
            <a:avLst/>
          </a:prstGeom>
        </p:spPr>
      </p:pic>
    </p:spTree>
    <p:extLst>
      <p:ext uri="{BB962C8B-B14F-4D97-AF65-F5344CB8AC3E}">
        <p14:creationId xmlns:p14="http://schemas.microsoft.com/office/powerpoint/2010/main" val="20687276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7" name="Google Shape;117;p4"/>
          <p:cNvSpPr/>
          <p:nvPr/>
        </p:nvSpPr>
        <p:spPr>
          <a:xfrm>
            <a:off x="0" y="144368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000" b="1" dirty="0">
                <a:solidFill>
                  <a:schemeClr val="lt1"/>
                </a:solidFill>
                <a:latin typeface="Calibri" panose="020F0502020204030204"/>
                <a:ea typeface="Calibri" panose="020F0502020204030204"/>
                <a:cs typeface="Calibri" panose="020F0502020204030204"/>
                <a:sym typeface="Calibri" panose="020F0502020204030204"/>
              </a:rPr>
              <a:t>SNORT: INTRUSION DETECTION SYSTEM</a:t>
            </a: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pic>
        <p:nvPicPr>
          <p:cNvPr id="3" name="Picture 2">
            <a:extLst>
              <a:ext uri="{FF2B5EF4-FFF2-40B4-BE49-F238E27FC236}">
                <a16:creationId xmlns:a16="http://schemas.microsoft.com/office/drawing/2014/main" id="{A29F93FA-9C84-E7DE-4BF1-3FEB8EC1FE48}"/>
              </a:ext>
            </a:extLst>
          </p:cNvPr>
          <p:cNvPicPr>
            <a:picLocks noChangeAspect="1"/>
          </p:cNvPicPr>
          <p:nvPr/>
        </p:nvPicPr>
        <p:blipFill>
          <a:blip r:embed="rId4"/>
          <a:stretch>
            <a:fillRect/>
          </a:stretch>
        </p:blipFill>
        <p:spPr>
          <a:xfrm>
            <a:off x="369569" y="2485378"/>
            <a:ext cx="8404860" cy="3702580"/>
          </a:xfrm>
          <a:prstGeom prst="rect">
            <a:avLst/>
          </a:prstGeom>
        </p:spPr>
      </p:pic>
    </p:spTree>
    <p:extLst>
      <p:ext uri="{BB962C8B-B14F-4D97-AF65-F5344CB8AC3E}">
        <p14:creationId xmlns:p14="http://schemas.microsoft.com/office/powerpoint/2010/main" val="14651965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7" name="Google Shape;117;p4"/>
          <p:cNvSpPr/>
          <p:nvPr/>
        </p:nvSpPr>
        <p:spPr>
          <a:xfrm>
            <a:off x="0" y="144368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US" sz="3000" b="1" dirty="0">
                <a:solidFill>
                  <a:schemeClr val="lt1"/>
                </a:solidFill>
                <a:latin typeface="Calibri" panose="020F0502020204030204"/>
                <a:ea typeface="Calibri" panose="020F0502020204030204"/>
                <a:cs typeface="Calibri" panose="020F0502020204030204"/>
                <a:sym typeface="Calibri" panose="020F0502020204030204"/>
              </a:rPr>
              <a:t>SNORT</a:t>
            </a: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pic>
        <p:nvPicPr>
          <p:cNvPr id="3" name="Picture 2">
            <a:extLst>
              <a:ext uri="{FF2B5EF4-FFF2-40B4-BE49-F238E27FC236}">
                <a16:creationId xmlns:a16="http://schemas.microsoft.com/office/drawing/2014/main" id="{C04B401E-84BA-ABD8-4454-F3695A2BE4A1}"/>
              </a:ext>
            </a:extLst>
          </p:cNvPr>
          <p:cNvPicPr>
            <a:picLocks noChangeAspect="1"/>
          </p:cNvPicPr>
          <p:nvPr/>
        </p:nvPicPr>
        <p:blipFill>
          <a:blip r:embed="rId4"/>
          <a:stretch>
            <a:fillRect/>
          </a:stretch>
        </p:blipFill>
        <p:spPr>
          <a:xfrm>
            <a:off x="190500" y="2639115"/>
            <a:ext cx="8704262" cy="3709255"/>
          </a:xfrm>
          <a:prstGeom prst="rect">
            <a:avLst/>
          </a:prstGeom>
        </p:spPr>
      </p:pic>
    </p:spTree>
    <p:extLst>
      <p:ext uri="{BB962C8B-B14F-4D97-AF65-F5344CB8AC3E}">
        <p14:creationId xmlns:p14="http://schemas.microsoft.com/office/powerpoint/2010/main" val="6622428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7" name="Google Shape;117;p4"/>
          <p:cNvSpPr/>
          <p:nvPr/>
        </p:nvSpPr>
        <p:spPr>
          <a:xfrm>
            <a:off x="0" y="144368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US" sz="3000" b="1" dirty="0">
                <a:solidFill>
                  <a:schemeClr val="lt1"/>
                </a:solidFill>
                <a:latin typeface="Calibri" panose="020F0502020204030204"/>
                <a:ea typeface="Calibri" panose="020F0502020204030204"/>
                <a:cs typeface="Calibri" panose="020F0502020204030204"/>
                <a:sym typeface="Calibri" panose="020F0502020204030204"/>
              </a:rPr>
              <a:t>SNORT</a:t>
            </a: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pic>
        <p:nvPicPr>
          <p:cNvPr id="8" name="Picture 7">
            <a:extLst>
              <a:ext uri="{FF2B5EF4-FFF2-40B4-BE49-F238E27FC236}">
                <a16:creationId xmlns:a16="http://schemas.microsoft.com/office/drawing/2014/main" id="{D2013BFD-3D2C-963D-4751-F907364F9340}"/>
              </a:ext>
            </a:extLst>
          </p:cNvPr>
          <p:cNvPicPr>
            <a:picLocks noChangeAspect="1"/>
          </p:cNvPicPr>
          <p:nvPr/>
        </p:nvPicPr>
        <p:blipFill>
          <a:blip r:embed="rId4"/>
          <a:stretch>
            <a:fillRect/>
          </a:stretch>
        </p:blipFill>
        <p:spPr>
          <a:xfrm>
            <a:off x="432150" y="2406612"/>
            <a:ext cx="8462612" cy="3709255"/>
          </a:xfrm>
          <a:prstGeom prst="rect">
            <a:avLst/>
          </a:prstGeom>
        </p:spPr>
      </p:pic>
    </p:spTree>
    <p:extLst>
      <p:ext uri="{BB962C8B-B14F-4D97-AF65-F5344CB8AC3E}">
        <p14:creationId xmlns:p14="http://schemas.microsoft.com/office/powerpoint/2010/main" val="9105408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7" name="Google Shape;117;p4"/>
          <p:cNvSpPr/>
          <p:nvPr/>
        </p:nvSpPr>
        <p:spPr>
          <a:xfrm>
            <a:off x="0" y="144368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US" sz="3000" b="1" dirty="0">
                <a:solidFill>
                  <a:schemeClr val="lt1"/>
                </a:solidFill>
                <a:latin typeface="Calibri" panose="020F0502020204030204"/>
                <a:ea typeface="Calibri" panose="020F0502020204030204"/>
                <a:cs typeface="Calibri" panose="020F0502020204030204"/>
                <a:sym typeface="Calibri" panose="020F0502020204030204"/>
              </a:rPr>
              <a:t>SNORT</a:t>
            </a: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pic>
        <p:nvPicPr>
          <p:cNvPr id="2" name="Content Placeholder 4">
            <a:extLst>
              <a:ext uri="{FF2B5EF4-FFF2-40B4-BE49-F238E27FC236}">
                <a16:creationId xmlns:a16="http://schemas.microsoft.com/office/drawing/2014/main" id="{027EDD86-79BB-5A31-87F5-0F1E35DAE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884" y="2267846"/>
            <a:ext cx="8959116" cy="4279392"/>
          </a:xfrm>
          <a:prstGeom prst="rect">
            <a:avLst/>
          </a:prstGeom>
          <a:noFill/>
          <a:ln>
            <a:noFill/>
          </a:ln>
        </p:spPr>
      </p:pic>
    </p:spTree>
    <p:extLst>
      <p:ext uri="{BB962C8B-B14F-4D97-AF65-F5344CB8AC3E}">
        <p14:creationId xmlns:p14="http://schemas.microsoft.com/office/powerpoint/2010/main" val="1046285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7" name="Google Shape;117;p4"/>
          <p:cNvSpPr/>
          <p:nvPr/>
        </p:nvSpPr>
        <p:spPr>
          <a:xfrm>
            <a:off x="0" y="158653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dirty="0">
                <a:solidFill>
                  <a:schemeClr val="lt1"/>
                </a:solidFill>
                <a:latin typeface="Calibri" panose="020F0502020204030204"/>
                <a:ea typeface="Calibri" panose="020F0502020204030204"/>
                <a:cs typeface="Calibri" panose="020F0502020204030204"/>
                <a:sym typeface="Calibri" panose="020F0502020204030204"/>
              </a:rPr>
              <a:t>                  How Firewalls Work?</a:t>
            </a: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3074" name="Picture 2" descr="How firewalls wor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29472"/>
            <a:ext cx="9144000" cy="46285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7" name="Google Shape;117;p4"/>
          <p:cNvSpPr/>
          <p:nvPr/>
        </p:nvSpPr>
        <p:spPr>
          <a:xfrm>
            <a:off x="0" y="144368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US" sz="3000" b="1" dirty="0">
                <a:solidFill>
                  <a:schemeClr val="lt1"/>
                </a:solidFill>
                <a:latin typeface="Calibri" panose="020F0502020204030204"/>
                <a:ea typeface="Calibri" panose="020F0502020204030204"/>
                <a:cs typeface="Calibri" panose="020F0502020204030204"/>
                <a:sym typeface="Calibri" panose="020F0502020204030204"/>
              </a:rPr>
              <a:t>Snort modes</a:t>
            </a: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pic>
        <p:nvPicPr>
          <p:cNvPr id="6" name="Picture 5">
            <a:extLst>
              <a:ext uri="{FF2B5EF4-FFF2-40B4-BE49-F238E27FC236}">
                <a16:creationId xmlns:a16="http://schemas.microsoft.com/office/drawing/2014/main" id="{CEABDFF9-A77B-1879-9188-7BD65533049C}"/>
              </a:ext>
            </a:extLst>
          </p:cNvPr>
          <p:cNvPicPr>
            <a:picLocks noChangeAspect="1"/>
          </p:cNvPicPr>
          <p:nvPr/>
        </p:nvPicPr>
        <p:blipFill>
          <a:blip r:embed="rId4"/>
          <a:stretch>
            <a:fillRect/>
          </a:stretch>
        </p:blipFill>
        <p:spPr>
          <a:xfrm>
            <a:off x="460007" y="2636883"/>
            <a:ext cx="8327858" cy="3713719"/>
          </a:xfrm>
          <a:prstGeom prst="rect">
            <a:avLst/>
          </a:prstGeom>
        </p:spPr>
      </p:pic>
    </p:spTree>
    <p:extLst>
      <p:ext uri="{BB962C8B-B14F-4D97-AF65-F5344CB8AC3E}">
        <p14:creationId xmlns:p14="http://schemas.microsoft.com/office/powerpoint/2010/main" val="22288957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7" name="Google Shape;117;p4"/>
          <p:cNvSpPr/>
          <p:nvPr/>
        </p:nvSpPr>
        <p:spPr>
          <a:xfrm>
            <a:off x="0" y="144368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US" sz="3000" b="1" dirty="0">
                <a:solidFill>
                  <a:schemeClr val="lt1"/>
                </a:solidFill>
                <a:latin typeface="Calibri" panose="020F0502020204030204"/>
                <a:ea typeface="Calibri" panose="020F0502020204030204"/>
                <a:cs typeface="Calibri" panose="020F0502020204030204"/>
                <a:sym typeface="Calibri" panose="020F0502020204030204"/>
              </a:rPr>
              <a:t>Exploring </a:t>
            </a:r>
            <a:r>
              <a:rPr lang="en-US" sz="3000" b="1" dirty="0" err="1">
                <a:solidFill>
                  <a:schemeClr val="lt1"/>
                </a:solidFill>
                <a:latin typeface="Calibri" panose="020F0502020204030204"/>
                <a:ea typeface="Calibri" panose="020F0502020204030204"/>
                <a:cs typeface="Calibri" panose="020F0502020204030204"/>
                <a:sym typeface="Calibri" panose="020F0502020204030204"/>
              </a:rPr>
              <a:t>Snort.conf</a:t>
            </a:r>
            <a:endParaRPr lang="en-US" sz="3000" b="1"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pic>
        <p:nvPicPr>
          <p:cNvPr id="4" name="Picture 3">
            <a:extLst>
              <a:ext uri="{FF2B5EF4-FFF2-40B4-BE49-F238E27FC236}">
                <a16:creationId xmlns:a16="http://schemas.microsoft.com/office/drawing/2014/main" id="{5F901A9B-2AC1-7A90-C738-468C0CAFB125}"/>
              </a:ext>
            </a:extLst>
          </p:cNvPr>
          <p:cNvPicPr>
            <a:picLocks noChangeAspect="1"/>
          </p:cNvPicPr>
          <p:nvPr/>
        </p:nvPicPr>
        <p:blipFill>
          <a:blip r:embed="rId4"/>
          <a:stretch>
            <a:fillRect/>
          </a:stretch>
        </p:blipFill>
        <p:spPr>
          <a:xfrm>
            <a:off x="500003" y="2485378"/>
            <a:ext cx="8143992" cy="3729426"/>
          </a:xfrm>
          <a:prstGeom prst="rect">
            <a:avLst/>
          </a:prstGeom>
        </p:spPr>
      </p:pic>
    </p:spTree>
    <p:extLst>
      <p:ext uri="{BB962C8B-B14F-4D97-AF65-F5344CB8AC3E}">
        <p14:creationId xmlns:p14="http://schemas.microsoft.com/office/powerpoint/2010/main" val="774285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7" name="Google Shape;117;p4"/>
          <p:cNvSpPr/>
          <p:nvPr/>
        </p:nvSpPr>
        <p:spPr>
          <a:xfrm>
            <a:off x="0" y="144368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US" sz="3000" b="1" dirty="0">
                <a:solidFill>
                  <a:schemeClr val="lt1"/>
                </a:solidFill>
                <a:latin typeface="Calibri" panose="020F0502020204030204"/>
                <a:ea typeface="Calibri" panose="020F0502020204030204"/>
                <a:cs typeface="Calibri" panose="020F0502020204030204"/>
                <a:sym typeface="Calibri" panose="020F0502020204030204"/>
              </a:rPr>
              <a:t>Snort Rules</a:t>
            </a: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pic>
        <p:nvPicPr>
          <p:cNvPr id="4" name="Picture 3">
            <a:extLst>
              <a:ext uri="{FF2B5EF4-FFF2-40B4-BE49-F238E27FC236}">
                <a16:creationId xmlns:a16="http://schemas.microsoft.com/office/drawing/2014/main" id="{1916ED27-96AE-D50D-2DC9-4D5955F0FCCD}"/>
              </a:ext>
            </a:extLst>
          </p:cNvPr>
          <p:cNvPicPr>
            <a:picLocks noChangeAspect="1"/>
          </p:cNvPicPr>
          <p:nvPr/>
        </p:nvPicPr>
        <p:blipFill>
          <a:blip r:embed="rId4"/>
          <a:stretch>
            <a:fillRect/>
          </a:stretch>
        </p:blipFill>
        <p:spPr>
          <a:xfrm>
            <a:off x="249236" y="2485378"/>
            <a:ext cx="8645525" cy="3702580"/>
          </a:xfrm>
          <a:prstGeom prst="rect">
            <a:avLst/>
          </a:prstGeom>
        </p:spPr>
      </p:pic>
    </p:spTree>
    <p:extLst>
      <p:ext uri="{BB962C8B-B14F-4D97-AF65-F5344CB8AC3E}">
        <p14:creationId xmlns:p14="http://schemas.microsoft.com/office/powerpoint/2010/main" val="30885466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7" name="Google Shape;117;p4"/>
          <p:cNvSpPr/>
          <p:nvPr/>
        </p:nvSpPr>
        <p:spPr>
          <a:xfrm>
            <a:off x="0" y="144368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US" sz="3000" b="1" dirty="0">
                <a:solidFill>
                  <a:schemeClr val="lt1"/>
                </a:solidFill>
                <a:latin typeface="Calibri" panose="020F0502020204030204"/>
                <a:ea typeface="Calibri" panose="020F0502020204030204"/>
                <a:cs typeface="Calibri" panose="020F0502020204030204"/>
                <a:sym typeface="Calibri" panose="020F0502020204030204"/>
              </a:rPr>
              <a:t>Snort rules…</a:t>
            </a: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pic>
        <p:nvPicPr>
          <p:cNvPr id="4" name="Picture 3">
            <a:extLst>
              <a:ext uri="{FF2B5EF4-FFF2-40B4-BE49-F238E27FC236}">
                <a16:creationId xmlns:a16="http://schemas.microsoft.com/office/drawing/2014/main" id="{7C50CBA1-79BD-1159-91BC-F4CCD5A49261}"/>
              </a:ext>
            </a:extLst>
          </p:cNvPr>
          <p:cNvPicPr>
            <a:picLocks noChangeAspect="1"/>
          </p:cNvPicPr>
          <p:nvPr/>
        </p:nvPicPr>
        <p:blipFill>
          <a:blip r:embed="rId4"/>
          <a:stretch>
            <a:fillRect/>
          </a:stretch>
        </p:blipFill>
        <p:spPr>
          <a:xfrm>
            <a:off x="385011" y="2629029"/>
            <a:ext cx="8509751" cy="3729426"/>
          </a:xfrm>
          <a:prstGeom prst="rect">
            <a:avLst/>
          </a:prstGeom>
        </p:spPr>
      </p:pic>
    </p:spTree>
    <p:extLst>
      <p:ext uri="{BB962C8B-B14F-4D97-AF65-F5344CB8AC3E}">
        <p14:creationId xmlns:p14="http://schemas.microsoft.com/office/powerpoint/2010/main" val="30512021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7" name="Google Shape;117;p4"/>
          <p:cNvSpPr/>
          <p:nvPr/>
        </p:nvSpPr>
        <p:spPr>
          <a:xfrm>
            <a:off x="0" y="144368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US" sz="3000" b="1" dirty="0">
                <a:solidFill>
                  <a:schemeClr val="lt1"/>
                </a:solidFill>
                <a:latin typeface="Calibri" panose="020F0502020204030204"/>
                <a:ea typeface="Calibri" panose="020F0502020204030204"/>
                <a:cs typeface="Calibri" panose="020F0502020204030204"/>
                <a:sym typeface="Calibri" panose="020F0502020204030204"/>
              </a:rPr>
              <a:t>snort Rules Syntax</a:t>
            </a: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pic>
        <p:nvPicPr>
          <p:cNvPr id="4" name="Picture 3">
            <a:extLst>
              <a:ext uri="{FF2B5EF4-FFF2-40B4-BE49-F238E27FC236}">
                <a16:creationId xmlns:a16="http://schemas.microsoft.com/office/drawing/2014/main" id="{49054309-5DB0-E711-6B49-3030348352EC}"/>
              </a:ext>
            </a:extLst>
          </p:cNvPr>
          <p:cNvPicPr>
            <a:picLocks noChangeAspect="1"/>
          </p:cNvPicPr>
          <p:nvPr/>
        </p:nvPicPr>
        <p:blipFill>
          <a:blip r:embed="rId4"/>
          <a:stretch>
            <a:fillRect/>
          </a:stretch>
        </p:blipFill>
        <p:spPr>
          <a:xfrm>
            <a:off x="249237" y="2630155"/>
            <a:ext cx="8645525" cy="3727174"/>
          </a:xfrm>
          <a:prstGeom prst="rect">
            <a:avLst/>
          </a:prstGeom>
        </p:spPr>
      </p:pic>
    </p:spTree>
    <p:extLst>
      <p:ext uri="{BB962C8B-B14F-4D97-AF65-F5344CB8AC3E}">
        <p14:creationId xmlns:p14="http://schemas.microsoft.com/office/powerpoint/2010/main" val="12007529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7" name="Google Shape;117;p4"/>
          <p:cNvSpPr/>
          <p:nvPr/>
        </p:nvSpPr>
        <p:spPr>
          <a:xfrm>
            <a:off x="0" y="144368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US" sz="3000" b="1" dirty="0">
                <a:solidFill>
                  <a:schemeClr val="lt1"/>
                </a:solidFill>
                <a:latin typeface="Calibri" panose="020F0502020204030204"/>
                <a:ea typeface="Calibri" panose="020F0502020204030204"/>
                <a:cs typeface="Calibri" panose="020F0502020204030204"/>
                <a:sym typeface="Calibri" panose="020F0502020204030204"/>
              </a:rPr>
              <a:t>testing rule (to check)</a:t>
            </a: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pic>
        <p:nvPicPr>
          <p:cNvPr id="4" name="Picture 3">
            <a:extLst>
              <a:ext uri="{FF2B5EF4-FFF2-40B4-BE49-F238E27FC236}">
                <a16:creationId xmlns:a16="http://schemas.microsoft.com/office/drawing/2014/main" id="{118BD409-2B46-3A01-45FC-23FC26A67BA2}"/>
              </a:ext>
            </a:extLst>
          </p:cNvPr>
          <p:cNvPicPr>
            <a:picLocks noChangeAspect="1"/>
          </p:cNvPicPr>
          <p:nvPr/>
        </p:nvPicPr>
        <p:blipFill>
          <a:blip r:embed="rId4"/>
          <a:stretch>
            <a:fillRect/>
          </a:stretch>
        </p:blipFill>
        <p:spPr>
          <a:xfrm>
            <a:off x="499494" y="2485378"/>
            <a:ext cx="7903361" cy="3729426"/>
          </a:xfrm>
          <a:prstGeom prst="rect">
            <a:avLst/>
          </a:prstGeom>
        </p:spPr>
      </p:pic>
    </p:spTree>
    <p:extLst>
      <p:ext uri="{BB962C8B-B14F-4D97-AF65-F5344CB8AC3E}">
        <p14:creationId xmlns:p14="http://schemas.microsoft.com/office/powerpoint/2010/main" val="6327369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7" name="Google Shape;117;p4"/>
          <p:cNvSpPr/>
          <p:nvPr/>
        </p:nvSpPr>
        <p:spPr>
          <a:xfrm>
            <a:off x="29527" y="1497172"/>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dirty="0">
                <a:solidFill>
                  <a:schemeClr val="lt1"/>
                </a:solidFill>
                <a:latin typeface="Calibri" panose="020F0502020204030204"/>
                <a:ea typeface="Calibri" panose="020F0502020204030204"/>
                <a:cs typeface="Calibri" panose="020F0502020204030204"/>
                <a:sym typeface="Calibri" panose="020F0502020204030204"/>
              </a:rPr>
              <a:t>Structure of a rule</a:t>
            </a: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pic>
        <p:nvPicPr>
          <p:cNvPr id="3" name="Picture 2">
            <a:extLst>
              <a:ext uri="{FF2B5EF4-FFF2-40B4-BE49-F238E27FC236}">
                <a16:creationId xmlns:a16="http://schemas.microsoft.com/office/drawing/2014/main" id="{4A59C346-CFCA-B291-55AD-7CB3A832C912}"/>
              </a:ext>
            </a:extLst>
          </p:cNvPr>
          <p:cNvPicPr>
            <a:picLocks noChangeAspect="1"/>
          </p:cNvPicPr>
          <p:nvPr/>
        </p:nvPicPr>
        <p:blipFill>
          <a:blip r:embed="rId4"/>
          <a:stretch>
            <a:fillRect/>
          </a:stretch>
        </p:blipFill>
        <p:spPr>
          <a:xfrm>
            <a:off x="249237" y="2431891"/>
            <a:ext cx="8424111" cy="3729426"/>
          </a:xfrm>
          <a:prstGeom prst="rect">
            <a:avLst/>
          </a:prstGeom>
        </p:spPr>
      </p:pic>
    </p:spTree>
    <p:extLst>
      <p:ext uri="{BB962C8B-B14F-4D97-AF65-F5344CB8AC3E}">
        <p14:creationId xmlns:p14="http://schemas.microsoft.com/office/powerpoint/2010/main" val="554467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7" name="Google Shape;117;p4"/>
          <p:cNvSpPr/>
          <p:nvPr/>
        </p:nvSpPr>
        <p:spPr>
          <a:xfrm>
            <a:off x="0" y="158653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dirty="0">
                <a:solidFill>
                  <a:schemeClr val="lt1"/>
                </a:solidFill>
                <a:latin typeface="Calibri" panose="020F0502020204030204"/>
                <a:ea typeface="Calibri" panose="020F0502020204030204"/>
                <a:cs typeface="Calibri" panose="020F0502020204030204"/>
                <a:sym typeface="Calibri" panose="020F0502020204030204"/>
              </a:rPr>
              <a:t>Snort rule (Structure of a snort rule)</a:t>
            </a: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pic>
        <p:nvPicPr>
          <p:cNvPr id="2" name="Content Placeholder 4">
            <a:extLst>
              <a:ext uri="{FF2B5EF4-FFF2-40B4-BE49-F238E27FC236}">
                <a16:creationId xmlns:a16="http://schemas.microsoft.com/office/drawing/2014/main" id="{73D40116-FBD8-1459-6282-5D931D9208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237" y="2813050"/>
            <a:ext cx="8192119" cy="3359150"/>
          </a:xfrm>
          <a:prstGeom prst="rect">
            <a:avLst/>
          </a:prstGeom>
          <a:noFill/>
          <a:ln>
            <a:noFill/>
          </a:ln>
        </p:spPr>
      </p:pic>
    </p:spTree>
    <p:extLst>
      <p:ext uri="{BB962C8B-B14F-4D97-AF65-F5344CB8AC3E}">
        <p14:creationId xmlns:p14="http://schemas.microsoft.com/office/powerpoint/2010/main" val="37414195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7" name="Google Shape;117;p4"/>
          <p:cNvSpPr/>
          <p:nvPr/>
        </p:nvSpPr>
        <p:spPr>
          <a:xfrm>
            <a:off x="0" y="158653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dirty="0">
                <a:solidFill>
                  <a:schemeClr val="lt1"/>
                </a:solidFill>
                <a:latin typeface="Calibri" panose="020F0502020204030204"/>
                <a:ea typeface="Calibri" panose="020F0502020204030204"/>
                <a:cs typeface="Calibri" panose="020F0502020204030204"/>
                <a:sym typeface="Calibri" panose="020F0502020204030204"/>
              </a:rPr>
              <a:t>Snort Plug-ins</a:t>
            </a: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pic>
        <p:nvPicPr>
          <p:cNvPr id="3" name="Picture 2">
            <a:extLst>
              <a:ext uri="{FF2B5EF4-FFF2-40B4-BE49-F238E27FC236}">
                <a16:creationId xmlns:a16="http://schemas.microsoft.com/office/drawing/2014/main" id="{0328D0CE-E092-64FA-1C32-30EDE8AC8E92}"/>
              </a:ext>
            </a:extLst>
          </p:cNvPr>
          <p:cNvPicPr>
            <a:picLocks noChangeAspect="1"/>
          </p:cNvPicPr>
          <p:nvPr/>
        </p:nvPicPr>
        <p:blipFill>
          <a:blip r:embed="rId4"/>
          <a:stretch>
            <a:fillRect/>
          </a:stretch>
        </p:blipFill>
        <p:spPr>
          <a:xfrm>
            <a:off x="249236" y="2436951"/>
            <a:ext cx="8645525" cy="3729426"/>
          </a:xfrm>
          <a:prstGeom prst="rect">
            <a:avLst/>
          </a:prstGeom>
        </p:spPr>
      </p:pic>
    </p:spTree>
    <p:extLst>
      <p:ext uri="{BB962C8B-B14F-4D97-AF65-F5344CB8AC3E}">
        <p14:creationId xmlns:p14="http://schemas.microsoft.com/office/powerpoint/2010/main" val="7692428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7" name="Google Shape;117;p4"/>
          <p:cNvSpPr/>
          <p:nvPr/>
        </p:nvSpPr>
        <p:spPr>
          <a:xfrm>
            <a:off x="0" y="158653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dirty="0">
                <a:solidFill>
                  <a:schemeClr val="lt1"/>
                </a:solidFill>
                <a:latin typeface="Calibri" panose="020F0502020204030204"/>
                <a:ea typeface="Calibri" panose="020F0502020204030204"/>
                <a:cs typeface="Calibri" panose="020F0502020204030204"/>
                <a:sym typeface="Calibri" panose="020F0502020204030204"/>
              </a:rPr>
              <a:t>Basic usage</a:t>
            </a: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pic>
        <p:nvPicPr>
          <p:cNvPr id="3" name="Picture 2">
            <a:extLst>
              <a:ext uri="{FF2B5EF4-FFF2-40B4-BE49-F238E27FC236}">
                <a16:creationId xmlns:a16="http://schemas.microsoft.com/office/drawing/2014/main" id="{B1142694-1D25-F731-F064-6077AADE767C}"/>
              </a:ext>
            </a:extLst>
          </p:cNvPr>
          <p:cNvPicPr>
            <a:picLocks noChangeAspect="1"/>
          </p:cNvPicPr>
          <p:nvPr/>
        </p:nvPicPr>
        <p:blipFill>
          <a:blip r:embed="rId4"/>
          <a:stretch>
            <a:fillRect/>
          </a:stretch>
        </p:blipFill>
        <p:spPr>
          <a:xfrm>
            <a:off x="514950" y="2478655"/>
            <a:ext cx="8114097" cy="3707027"/>
          </a:xfrm>
          <a:prstGeom prst="rect">
            <a:avLst/>
          </a:prstGeom>
        </p:spPr>
      </p:pic>
    </p:spTree>
    <p:extLst>
      <p:ext uri="{BB962C8B-B14F-4D97-AF65-F5344CB8AC3E}">
        <p14:creationId xmlns:p14="http://schemas.microsoft.com/office/powerpoint/2010/main" val="4113929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pic>
        <p:nvPicPr>
          <p:cNvPr id="116" name="Google Shape;116;p4" descr="C:\Users\parul\Desktop\Untitled-1.png"/>
          <p:cNvPicPr preferRelativeResize="0"/>
          <p:nvPr/>
        </p:nvPicPr>
        <p:blipFill rotWithShape="1">
          <a:blip r:embed="rId4"/>
          <a:srcRect/>
          <a:stretch>
            <a:fillRect/>
          </a:stretch>
        </p:blipFill>
        <p:spPr>
          <a:xfrm>
            <a:off x="1857375" y="3071813"/>
            <a:ext cx="5430838" cy="2803525"/>
          </a:xfrm>
          <a:prstGeom prst="rect">
            <a:avLst/>
          </a:prstGeom>
          <a:noFill/>
          <a:ln>
            <a:noFill/>
          </a:ln>
        </p:spPr>
      </p:pic>
      <p:sp>
        <p:nvSpPr>
          <p:cNvPr id="117" name="Google Shape;117;p4"/>
          <p:cNvSpPr/>
          <p:nvPr/>
        </p:nvSpPr>
        <p:spPr>
          <a:xfrm>
            <a:off x="190500" y="1586230"/>
            <a:ext cx="8557260" cy="64262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dirty="0">
                <a:solidFill>
                  <a:schemeClr val="lt1"/>
                </a:solidFill>
                <a:latin typeface="Calibri" panose="020F0502020204030204"/>
                <a:ea typeface="Calibri" panose="020F0502020204030204"/>
                <a:cs typeface="Calibri" panose="020F0502020204030204"/>
                <a:sym typeface="Calibri" panose="020F0502020204030204"/>
              </a:rPr>
              <a:t>              Key Functions of Firewalls:</a:t>
            </a: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marL="342900" indent="-342900">
              <a:buFont typeface="Arial" panose="020B0604020202020204" pitchFamily="34" charset="0"/>
              <a:buChar char="•"/>
            </a:pPr>
            <a:endParaRPr lang="en-US" sz="200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3" name="Google Shape;119;p4"/>
          <p:cNvSpPr/>
          <p:nvPr/>
        </p:nvSpPr>
        <p:spPr>
          <a:xfrm>
            <a:off x="248919" y="2537490"/>
            <a:ext cx="8645525" cy="4320480"/>
          </a:xfrm>
          <a:prstGeom prst="rect">
            <a:avLst/>
          </a:prstGeom>
          <a:noFill/>
          <a:ln>
            <a:noFill/>
          </a:ln>
        </p:spPr>
        <p:txBody>
          <a:bodyPr spcFirstLastPara="1" wrap="square" lIns="91425" tIns="45700" rIns="91425" bIns="45700" anchor="t" anchorCtr="0">
            <a:noAutofit/>
          </a:bodyPr>
          <a:lstStyle/>
          <a:p>
            <a:pPr algn="just">
              <a:buFont typeface="+mj-lt"/>
              <a:buAutoNum type="arabicPeriod"/>
            </a:pPr>
            <a:r>
              <a:rPr lang="en-US" sz="2400" b="1" i="0" dirty="0">
                <a:solidFill>
                  <a:srgbClr val="374151"/>
                </a:solidFill>
                <a:effectLst/>
                <a:latin typeface="Times New Roman" panose="02020603050405020304" pitchFamily="18" charset="0"/>
                <a:cs typeface="Times New Roman" panose="02020603050405020304" pitchFamily="18" charset="0"/>
              </a:rPr>
              <a:t>Packet Filtering:</a:t>
            </a:r>
            <a:endParaRPr lang="en-US" sz="2400" b="0" i="0" dirty="0">
              <a:solidFill>
                <a:srgbClr val="374151"/>
              </a:solidFill>
              <a:effectLst/>
              <a:latin typeface="Times New Roman" panose="02020603050405020304" pitchFamily="18" charset="0"/>
              <a:cs typeface="Times New Roman" panose="02020603050405020304" pitchFamily="18" charset="0"/>
            </a:endParaRPr>
          </a:p>
          <a:p>
            <a:pPr marL="457200" lvl="1" algn="just"/>
            <a:r>
              <a:rPr lang="en-US" sz="2400" b="0" i="0" dirty="0">
                <a:solidFill>
                  <a:srgbClr val="374151"/>
                </a:solidFill>
                <a:effectLst/>
                <a:latin typeface="Times New Roman" panose="02020603050405020304" pitchFamily="18" charset="0"/>
                <a:cs typeface="Times New Roman" panose="02020603050405020304" pitchFamily="18" charset="0"/>
              </a:rPr>
              <a:t>Firewalls inspect individual data packets and make decisions about whether to allow or block them based on pre-defined rules.</a:t>
            </a:r>
          </a:p>
          <a:p>
            <a:pPr marL="457200" lvl="1" algn="just"/>
            <a:endParaRPr lang="en-US" sz="2400" b="0" i="0" dirty="0">
              <a:solidFill>
                <a:srgbClr val="374151"/>
              </a:solidFill>
              <a:effectLst/>
              <a:latin typeface="Times New Roman" panose="02020603050405020304" pitchFamily="18" charset="0"/>
              <a:cs typeface="Times New Roman" panose="02020603050405020304" pitchFamily="18" charset="0"/>
            </a:endParaRPr>
          </a:p>
          <a:p>
            <a:pPr algn="just">
              <a:buFont typeface="+mj-lt"/>
              <a:buAutoNum type="arabicPeriod"/>
            </a:pPr>
            <a:r>
              <a:rPr lang="en-US" sz="2400" b="1" i="0" dirty="0">
                <a:solidFill>
                  <a:srgbClr val="374151"/>
                </a:solidFill>
                <a:effectLst/>
                <a:latin typeface="Times New Roman" panose="02020603050405020304" pitchFamily="18" charset="0"/>
                <a:cs typeface="Times New Roman" panose="02020603050405020304" pitchFamily="18" charset="0"/>
              </a:rPr>
              <a:t>Stateful Inspection:</a:t>
            </a:r>
            <a:endParaRPr lang="en-US" sz="2400" b="0" i="0" dirty="0">
              <a:solidFill>
                <a:srgbClr val="374151"/>
              </a:solidFill>
              <a:effectLst/>
              <a:latin typeface="Times New Roman" panose="02020603050405020304" pitchFamily="18" charset="0"/>
              <a:cs typeface="Times New Roman" panose="02020603050405020304" pitchFamily="18" charset="0"/>
            </a:endParaRPr>
          </a:p>
          <a:p>
            <a:pPr marL="457200" lvl="1" algn="just"/>
            <a:r>
              <a:rPr lang="en-US" sz="2400" b="0" i="0" dirty="0">
                <a:solidFill>
                  <a:srgbClr val="374151"/>
                </a:solidFill>
                <a:effectLst/>
                <a:latin typeface="Times New Roman" panose="02020603050405020304" pitchFamily="18" charset="0"/>
                <a:cs typeface="Times New Roman" panose="02020603050405020304" pitchFamily="18" charset="0"/>
              </a:rPr>
              <a:t>Stateful inspection, also known as dynamic packet filtering, keeps track of the state of active connections and makes decisions based on the context of the traffic.</a:t>
            </a:r>
          </a:p>
          <a:p>
            <a:pPr algn="just">
              <a:buFont typeface="+mj-lt"/>
              <a:buAutoNum type="arabicPeriod"/>
            </a:pPr>
            <a:endParaRPr lang="en-US" sz="2400" b="0" i="0" dirty="0">
              <a:solidFill>
                <a:srgbClr val="37415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7" name="Google Shape;117;p4"/>
          <p:cNvSpPr/>
          <p:nvPr/>
        </p:nvSpPr>
        <p:spPr>
          <a:xfrm>
            <a:off x="0" y="1586535"/>
            <a:ext cx="9144000" cy="642937"/>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dirty="0">
                <a:solidFill>
                  <a:schemeClr val="lt1"/>
                </a:solidFill>
                <a:latin typeface="Calibri" panose="020F0502020204030204"/>
                <a:ea typeface="Calibri" panose="020F0502020204030204"/>
                <a:cs typeface="Calibri" panose="020F0502020204030204"/>
                <a:sym typeface="Calibri" panose="020F0502020204030204"/>
              </a:rPr>
              <a:t>features</a:t>
            </a:r>
          </a:p>
        </p:txBody>
      </p:sp>
      <p:sp>
        <p:nvSpPr>
          <p:cNvPr id="118" name="Google Shape;118;p4"/>
          <p:cNvSpPr/>
          <p:nvPr/>
        </p:nvSpPr>
        <p:spPr>
          <a:xfrm>
            <a:off x="190500" y="168751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algn="just"/>
            <a:endParaRPr lang="en-US" sz="2800" b="0" i="0" dirty="0">
              <a:solidFill>
                <a:srgbClr val="374151"/>
              </a:solidFill>
              <a:effectLst/>
              <a:latin typeface="Söhne"/>
            </a:endParaRPr>
          </a:p>
        </p:txBody>
      </p:sp>
      <p:pic>
        <p:nvPicPr>
          <p:cNvPr id="3" name="Picture 2">
            <a:extLst>
              <a:ext uri="{FF2B5EF4-FFF2-40B4-BE49-F238E27FC236}">
                <a16:creationId xmlns:a16="http://schemas.microsoft.com/office/drawing/2014/main" id="{2A4A98A7-069F-65C3-0AE7-683FB1A7C12A}"/>
              </a:ext>
            </a:extLst>
          </p:cNvPr>
          <p:cNvPicPr>
            <a:picLocks noChangeAspect="1"/>
          </p:cNvPicPr>
          <p:nvPr/>
        </p:nvPicPr>
        <p:blipFill>
          <a:blip r:embed="rId4"/>
          <a:stretch>
            <a:fillRect/>
          </a:stretch>
        </p:blipFill>
        <p:spPr>
          <a:xfrm>
            <a:off x="404261" y="2542829"/>
            <a:ext cx="9144000" cy="3729426"/>
          </a:xfrm>
          <a:prstGeom prst="rect">
            <a:avLst/>
          </a:prstGeom>
        </p:spPr>
      </p:pic>
    </p:spTree>
    <p:extLst>
      <p:ext uri="{BB962C8B-B14F-4D97-AF65-F5344CB8AC3E}">
        <p14:creationId xmlns:p14="http://schemas.microsoft.com/office/powerpoint/2010/main" val="4751871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6"/>
          <p:cNvSpPr/>
          <p:nvPr/>
        </p:nvSpPr>
        <p:spPr>
          <a:xfrm>
            <a:off x="0" y="3214688"/>
            <a:ext cx="9144000" cy="3643312"/>
          </a:xfrm>
          <a:prstGeom prst="rect">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pic>
        <p:nvPicPr>
          <p:cNvPr id="228" name="Google Shape;228;p16" descr="C:\Users\parul\Desktop\1.png"/>
          <p:cNvPicPr preferRelativeResize="0"/>
          <p:nvPr/>
        </p:nvPicPr>
        <p:blipFill rotWithShape="1">
          <a:blip r:embed="rId3"/>
          <a:srcRect/>
          <a:stretch>
            <a:fillRect/>
          </a:stretch>
        </p:blipFill>
        <p:spPr>
          <a:xfrm>
            <a:off x="1219200" y="361950"/>
            <a:ext cx="6705600" cy="2857500"/>
          </a:xfrm>
          <a:prstGeom prst="rect">
            <a:avLst/>
          </a:prstGeom>
          <a:noFill/>
          <a:ln>
            <a:noFill/>
          </a:ln>
        </p:spPr>
      </p:pic>
      <p:pic>
        <p:nvPicPr>
          <p:cNvPr id="229" name="Google Shape;229;p16" descr="C:\Users\parul\Desktop\2.png"/>
          <p:cNvPicPr preferRelativeResize="0"/>
          <p:nvPr/>
        </p:nvPicPr>
        <p:blipFill rotWithShape="1">
          <a:blip r:embed="rId4"/>
          <a:srcRect/>
          <a:stretch>
            <a:fillRect/>
          </a:stretch>
        </p:blipFill>
        <p:spPr>
          <a:xfrm>
            <a:off x="2433638" y="4000500"/>
            <a:ext cx="4276725" cy="571500"/>
          </a:xfrm>
          <a:prstGeom prst="rect">
            <a:avLst/>
          </a:prstGeom>
          <a:noFill/>
          <a:ln>
            <a:noFill/>
          </a:ln>
        </p:spPr>
      </p:pic>
      <p:pic>
        <p:nvPicPr>
          <p:cNvPr id="230" name="Google Shape;230;p16" descr="C:\Users\parul\Desktop\Cover Page with yellow patch - Version 18.png"/>
          <p:cNvPicPr preferRelativeResize="0"/>
          <p:nvPr/>
        </p:nvPicPr>
        <p:blipFill rotWithShape="1">
          <a:blip r:embed="rId5"/>
          <a:srcRect/>
          <a:stretch>
            <a:fillRect/>
          </a:stretch>
        </p:blipFill>
        <p:spPr>
          <a:xfrm>
            <a:off x="3038475" y="4946650"/>
            <a:ext cx="3067050" cy="260350"/>
          </a:xfrm>
          <a:prstGeom prst="rect">
            <a:avLst/>
          </a:prstGeom>
          <a:noFill/>
          <a:ln>
            <a:noFill/>
          </a:ln>
        </p:spPr>
      </p:pic>
      <p:sp>
        <p:nvSpPr>
          <p:cNvPr id="231" name="Google Shape;231;p16"/>
          <p:cNvSpPr/>
          <p:nvPr/>
        </p:nvSpPr>
        <p:spPr>
          <a:xfrm>
            <a:off x="0" y="6003925"/>
            <a:ext cx="9144000" cy="357188"/>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32" name="Google Shape;232;p16"/>
          <p:cNvSpPr/>
          <p:nvPr/>
        </p:nvSpPr>
        <p:spPr>
          <a:xfrm>
            <a:off x="3249613" y="5997575"/>
            <a:ext cx="2644775" cy="36988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2"/>
                </a:solidFill>
                <a:latin typeface="Calibri" panose="020F0502020204030204"/>
                <a:ea typeface="Calibri" panose="020F0502020204030204"/>
                <a:cs typeface="Calibri" panose="020F0502020204030204"/>
                <a:sym typeface="Calibri" panose="020F0502020204030204"/>
              </a:rPr>
              <a:t>www.paruluniversity.ac.in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oogle Shape;115;p4" descr="C:\Users\parul\Desktop\Digital Learning Content.png"/>
          <p:cNvPicPr preferRelativeResize="0">
            <a:picLocks noGrp="1" noChangeAspect="1"/>
          </p:cNvPicPr>
          <p:nvPr>
            <p:ph type="pic" idx="2"/>
          </p:nvPr>
        </p:nvPicPr>
        <p:blipFill rotWithShape="1">
          <a:blip r:embed="rId2"/>
          <a:srcRect/>
          <a:stretch>
            <a:fillRect/>
          </a:stretch>
        </p:blipFill>
        <p:spPr>
          <a:xfrm>
            <a:off x="134620" y="196215"/>
            <a:ext cx="8875395" cy="6755765"/>
          </a:xfrm>
          <a:prstGeom prst="rect">
            <a:avLst/>
          </a:prstGeom>
          <a:noFill/>
          <a:ln>
            <a:noFill/>
          </a:ln>
        </p:spPr>
      </p:pic>
      <p:sp>
        <p:nvSpPr>
          <p:cNvPr id="5" name="Text Box 4"/>
          <p:cNvSpPr txBox="1"/>
          <p:nvPr/>
        </p:nvSpPr>
        <p:spPr>
          <a:xfrm>
            <a:off x="203835" y="2459990"/>
            <a:ext cx="8736330" cy="4523105"/>
          </a:xfrm>
          <a:prstGeom prst="rect">
            <a:avLst/>
          </a:prstGeom>
          <a:noFill/>
        </p:spPr>
        <p:txBody>
          <a:bodyPr wrap="square" rtlCol="0">
            <a:spAutoFit/>
          </a:bodyPr>
          <a:lstStyle/>
          <a:p>
            <a:pPr marL="114300" indent="0" algn="just">
              <a:buFont typeface="+mj-lt"/>
              <a:buNone/>
            </a:pPr>
            <a:r>
              <a:rPr lang="en-US" sz="2400" b="1" dirty="0">
                <a:solidFill>
                  <a:srgbClr val="374151"/>
                </a:solidFill>
                <a:effectLst/>
                <a:latin typeface="Times New Roman" panose="02020603050405020304" pitchFamily="18" charset="0"/>
                <a:cs typeface="Times New Roman" panose="02020603050405020304" pitchFamily="18" charset="0"/>
                <a:sym typeface="+mn-ea"/>
              </a:rPr>
              <a:t>3. Proxying:</a:t>
            </a:r>
            <a:endParaRPr lang="en-US" sz="2400" b="0" i="0" dirty="0">
              <a:solidFill>
                <a:srgbClr val="374151"/>
              </a:solidFill>
              <a:effectLst/>
              <a:latin typeface="Times New Roman" panose="02020603050405020304" pitchFamily="18" charset="0"/>
              <a:cs typeface="Times New Roman" panose="02020603050405020304" pitchFamily="18" charset="0"/>
            </a:endParaRPr>
          </a:p>
          <a:p>
            <a:pPr marL="457200" lvl="1" algn="just"/>
            <a:r>
              <a:rPr lang="en-US" sz="2400" dirty="0">
                <a:solidFill>
                  <a:srgbClr val="374151"/>
                </a:solidFill>
                <a:effectLst/>
                <a:latin typeface="Times New Roman" panose="02020603050405020304" pitchFamily="18" charset="0"/>
                <a:cs typeface="Times New Roman" panose="02020603050405020304" pitchFamily="18" charset="0"/>
                <a:sym typeface="+mn-ea"/>
              </a:rPr>
              <a:t>Proxies act as intermediaries between internal and external systems. They can enhance security by filtering and forwarding requests and responses.</a:t>
            </a:r>
          </a:p>
          <a:p>
            <a:pPr marL="342900" indent="-342900" algn="just">
              <a:buFont typeface="+mj-lt"/>
              <a:buAutoNum type="arabicPeriod" startAt="4"/>
            </a:pPr>
            <a:r>
              <a:rPr lang="en-US" sz="2400" b="1" dirty="0">
                <a:solidFill>
                  <a:srgbClr val="374151"/>
                </a:solidFill>
                <a:effectLst/>
                <a:latin typeface="Times New Roman" panose="02020603050405020304" pitchFamily="18" charset="0"/>
                <a:cs typeface="Times New Roman" panose="02020603050405020304" pitchFamily="18" charset="0"/>
                <a:sym typeface="+mn-ea"/>
              </a:rPr>
              <a:t>Network Address Translation (NAT):</a:t>
            </a:r>
            <a:endParaRPr lang="en-US" sz="2400" b="0" i="0" dirty="0">
              <a:solidFill>
                <a:srgbClr val="374151"/>
              </a:solidFill>
              <a:effectLst/>
              <a:latin typeface="Times New Roman" panose="02020603050405020304" pitchFamily="18" charset="0"/>
              <a:cs typeface="Times New Roman" panose="02020603050405020304" pitchFamily="18" charset="0"/>
            </a:endParaRPr>
          </a:p>
          <a:p>
            <a:pPr marL="457200" lvl="1" algn="just"/>
            <a:r>
              <a:rPr lang="en-US" sz="2400" dirty="0">
                <a:solidFill>
                  <a:srgbClr val="374151"/>
                </a:solidFill>
                <a:effectLst/>
                <a:latin typeface="Times New Roman" panose="02020603050405020304" pitchFamily="18" charset="0"/>
                <a:cs typeface="Times New Roman" panose="02020603050405020304" pitchFamily="18" charset="0"/>
                <a:sym typeface="+mn-ea"/>
              </a:rPr>
              <a:t>Firewalls often use NAT to modify network address information in packet headers while in transit, helping conceal internal IP addresses. Example: A firewall with a proxy server may receive an HTTP request from an internal user, then forward that request to the internet on behalf of the user, masking the user's internal IP address.</a:t>
            </a:r>
            <a:endParaRPr lang="en-US" sz="2400" b="0" i="0" dirty="0">
              <a:solidFill>
                <a:srgbClr val="374151"/>
              </a:solidFill>
              <a:effectLst/>
              <a:latin typeface="Times New Roman" panose="02020603050405020304" pitchFamily="18" charset="0"/>
              <a:cs typeface="Times New Roman" panose="02020603050405020304" pitchFamily="18" charset="0"/>
            </a:endParaRPr>
          </a:p>
          <a:p>
            <a:pPr marL="457200" lvl="1" algn="just"/>
            <a:endParaRPr lang="en-US" sz="2400" dirty="0">
              <a:solidFill>
                <a:srgbClr val="374151"/>
              </a:solidFill>
              <a:effectLst/>
              <a:latin typeface="Times New Roman" panose="02020603050405020304" pitchFamily="18" charset="0"/>
              <a:cs typeface="Times New Roman" panose="02020603050405020304" pitchFamily="18" charset="0"/>
              <a:sym typeface="+mn-ea"/>
            </a:endParaRPr>
          </a:p>
        </p:txBody>
      </p:sp>
      <p:sp>
        <p:nvSpPr>
          <p:cNvPr id="117" name="Google Shape;117;p4"/>
          <p:cNvSpPr/>
          <p:nvPr/>
        </p:nvSpPr>
        <p:spPr>
          <a:xfrm>
            <a:off x="203835" y="1637030"/>
            <a:ext cx="8557260" cy="64262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dirty="0">
                <a:solidFill>
                  <a:schemeClr val="lt1"/>
                </a:solidFill>
                <a:latin typeface="Calibri" panose="020F0502020204030204"/>
                <a:ea typeface="Calibri" panose="020F0502020204030204"/>
                <a:cs typeface="Calibri" panose="020F0502020204030204"/>
                <a:sym typeface="Calibri" panose="020F0502020204030204"/>
              </a:rPr>
              <a:t>              Key Functions of Firewalls: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4" descr="C:\Users\parul\Desktop\Digital Learning Content.png"/>
          <p:cNvPicPr preferRelativeResize="0"/>
          <p:nvPr/>
        </p:nvPicPr>
        <p:blipFill rotWithShape="1">
          <a:blip r:embed="rId3"/>
          <a:srcRect/>
          <a:stretch>
            <a:fillRect/>
          </a:stretch>
        </p:blipFill>
        <p:spPr>
          <a:xfrm>
            <a:off x="0" y="0"/>
            <a:ext cx="9144000" cy="6900863"/>
          </a:xfrm>
          <a:prstGeom prst="rect">
            <a:avLst/>
          </a:prstGeom>
          <a:noFill/>
          <a:ln>
            <a:noFill/>
          </a:ln>
        </p:spPr>
      </p:pic>
      <p:sp>
        <p:nvSpPr>
          <p:cNvPr id="117" name="Google Shape;117;p4"/>
          <p:cNvSpPr/>
          <p:nvPr/>
        </p:nvSpPr>
        <p:spPr>
          <a:xfrm>
            <a:off x="250190" y="1541780"/>
            <a:ext cx="8893810" cy="642620"/>
          </a:xfrm>
          <a:prstGeom prst="rect">
            <a:avLst/>
          </a:prstGeom>
          <a:solidFill>
            <a:srgbClr val="1F49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000" b="1" dirty="0">
                <a:solidFill>
                  <a:schemeClr val="lt1"/>
                </a:solidFill>
                <a:latin typeface="Calibri" panose="020F0502020204030204"/>
                <a:ea typeface="Calibri" panose="020F0502020204030204"/>
                <a:cs typeface="Calibri" panose="020F0502020204030204"/>
                <a:sym typeface="Calibri" panose="020F0502020204030204"/>
              </a:rPr>
              <a:t>                     Key Functions of Firewalls:</a:t>
            </a:r>
          </a:p>
        </p:txBody>
      </p:sp>
      <p:sp>
        <p:nvSpPr>
          <p:cNvPr id="118" name="Google Shape;118;p4"/>
          <p:cNvSpPr/>
          <p:nvPr/>
        </p:nvSpPr>
        <p:spPr>
          <a:xfrm>
            <a:off x="381000" y="1630363"/>
            <a:ext cx="8763000" cy="5540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000" b="1">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9" name="Google Shape;119;p4"/>
          <p:cNvSpPr/>
          <p:nvPr/>
        </p:nvSpPr>
        <p:spPr>
          <a:xfrm>
            <a:off x="249237" y="2247302"/>
            <a:ext cx="8645525" cy="4320480"/>
          </a:xfrm>
          <a:prstGeom prst="rect">
            <a:avLst/>
          </a:prstGeom>
          <a:noFill/>
          <a:ln>
            <a:noFill/>
          </a:ln>
        </p:spPr>
        <p:txBody>
          <a:bodyPr spcFirstLastPara="1" wrap="square" lIns="91425" tIns="45700" rIns="91425" bIns="45700" anchor="t" anchorCtr="0">
            <a:noAutofit/>
          </a:bodyPr>
          <a:lstStyle/>
          <a:p>
            <a:pPr marL="342900" indent="-342900">
              <a:buFont typeface="Arial" panose="020B0604020202020204" pitchFamily="34" charset="0"/>
              <a:buChar char="•"/>
            </a:pPr>
            <a:endParaRPr lang="en-US" sz="200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3" name="Google Shape;119;p4"/>
          <p:cNvSpPr/>
          <p:nvPr/>
        </p:nvSpPr>
        <p:spPr>
          <a:xfrm>
            <a:off x="180339" y="2184430"/>
            <a:ext cx="8645525" cy="4320480"/>
          </a:xfrm>
          <a:prstGeom prst="rect">
            <a:avLst/>
          </a:prstGeom>
          <a:noFill/>
          <a:ln>
            <a:noFill/>
          </a:ln>
        </p:spPr>
        <p:txBody>
          <a:bodyPr spcFirstLastPara="1" wrap="square" lIns="91425" tIns="45700" rIns="91425" bIns="45700" anchor="t" anchorCtr="0">
            <a:noAutofit/>
          </a:bodyPr>
          <a:lstStyle/>
          <a:p>
            <a:pPr marL="342900" indent="-342900" algn="just">
              <a:buFont typeface="+mj-lt"/>
              <a:buAutoNum type="arabicPeriod" startAt="4"/>
            </a:pPr>
            <a:r>
              <a:rPr lang="en-US" sz="2400" b="1" i="0" dirty="0">
                <a:solidFill>
                  <a:srgbClr val="374151"/>
                </a:solidFill>
                <a:effectLst/>
                <a:latin typeface="Times New Roman" panose="02020603050405020304" pitchFamily="18" charset="0"/>
                <a:cs typeface="Times New Roman" panose="02020603050405020304" pitchFamily="18" charset="0"/>
              </a:rPr>
              <a:t>Virtual Private Network (VPN) Support:</a:t>
            </a:r>
            <a:endParaRPr lang="en-US" sz="2400" b="0" i="0" dirty="0">
              <a:solidFill>
                <a:srgbClr val="374151"/>
              </a:solidFill>
              <a:effectLst/>
              <a:latin typeface="Times New Roman" panose="02020603050405020304" pitchFamily="18" charset="0"/>
              <a:cs typeface="Times New Roman" panose="02020603050405020304" pitchFamily="18" charset="0"/>
            </a:endParaRPr>
          </a:p>
          <a:p>
            <a:pPr marL="457200" lvl="1" algn="just"/>
            <a:r>
              <a:rPr lang="en-US" sz="2400" b="0" i="0" dirty="0">
                <a:solidFill>
                  <a:srgbClr val="374151"/>
                </a:solidFill>
                <a:effectLst/>
                <a:latin typeface="Times New Roman" panose="02020603050405020304" pitchFamily="18" charset="0"/>
                <a:cs typeface="Times New Roman" panose="02020603050405020304" pitchFamily="18" charset="0"/>
              </a:rPr>
              <a:t>Firewalls can facilitate secure communication over the internet by supporting VPNs, which encrypt data as it travels between networks.</a:t>
            </a:r>
          </a:p>
          <a:p>
            <a:pPr marL="457200" lvl="1" algn="just"/>
            <a:r>
              <a:rPr lang="en-US" sz="2400" b="0" i="0" dirty="0">
                <a:solidFill>
                  <a:srgbClr val="374151"/>
                </a:solidFill>
                <a:effectLst/>
                <a:latin typeface="Times New Roman" panose="02020603050405020304" pitchFamily="18" charset="0"/>
                <a:cs typeface="Times New Roman" panose="02020603050405020304" pitchFamily="18" charset="0"/>
              </a:rPr>
              <a:t>Example: Allowing employees to connect securely to the corporate network from remote locations using VPN protocols like IPsec or SSL/TLS.</a:t>
            </a:r>
          </a:p>
          <a:p>
            <a:pPr marL="342900" indent="-342900" algn="just">
              <a:buFont typeface="+mj-lt"/>
              <a:buAutoNum type="arabicPeriod" startAt="4"/>
            </a:pPr>
            <a:r>
              <a:rPr lang="en-US" sz="2400" b="1" i="0" dirty="0">
                <a:solidFill>
                  <a:srgbClr val="374151"/>
                </a:solidFill>
                <a:effectLst/>
                <a:latin typeface="Times New Roman" panose="02020603050405020304" pitchFamily="18" charset="0"/>
                <a:cs typeface="Times New Roman" panose="02020603050405020304" pitchFamily="18" charset="0"/>
              </a:rPr>
              <a:t>Logging and Auditing:</a:t>
            </a:r>
            <a:endParaRPr lang="en-US" sz="2400" b="0" i="0" dirty="0">
              <a:solidFill>
                <a:srgbClr val="374151"/>
              </a:solidFill>
              <a:effectLst/>
              <a:latin typeface="Times New Roman" panose="02020603050405020304" pitchFamily="18" charset="0"/>
              <a:cs typeface="Times New Roman" panose="02020603050405020304" pitchFamily="18" charset="0"/>
            </a:endParaRPr>
          </a:p>
          <a:p>
            <a:pPr marL="457200" lvl="1" algn="just"/>
            <a:r>
              <a:rPr lang="en-US" sz="2400" b="0" i="0" dirty="0">
                <a:solidFill>
                  <a:srgbClr val="374151"/>
                </a:solidFill>
                <a:effectLst/>
                <a:latin typeface="Times New Roman" panose="02020603050405020304" pitchFamily="18" charset="0"/>
                <a:cs typeface="Times New Roman" panose="02020603050405020304" pitchFamily="18" charset="0"/>
              </a:rPr>
              <a:t>Firewalls maintain logs of network traffic and security events, allowing administrators to monitor and analyze activity for security purposes.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39"/>
</p:tagLst>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TotalTime>
  <Words>3080</Words>
  <Application>Microsoft Office PowerPoint</Application>
  <PresentationFormat>On-screen Show (4:3)</PresentationFormat>
  <Paragraphs>260</Paragraphs>
  <Slides>71</Slides>
  <Notes>68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Arial</vt:lpstr>
      <vt:lpstr>Calibri</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parul</dc:creator>
  <cp:lastModifiedBy>Rameez Raza</cp:lastModifiedBy>
  <cp:revision>136</cp:revision>
  <dcterms:created xsi:type="dcterms:W3CDTF">2020-05-18T10:32:00Z</dcterms:created>
  <dcterms:modified xsi:type="dcterms:W3CDTF">2024-03-22T06:50:31Z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BAE8A7852E7542D883649C82B8EFEF60</vt:lpwstr>
  </property>
  <property fmtid="{D5CDD505-2E9C-101B-9397-08002B2CF9AE}" pid="3" name="KSOProductBuildVer">
    <vt:lpwstr>1033-11.2.0.11225</vt:lpwstr>
  </property>
</Properties>
</file>